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8" r:id="rId4"/>
    <p:sldId id="259" r:id="rId5"/>
    <p:sldId id="271" r:id="rId6"/>
    <p:sldId id="265" r:id="rId7"/>
    <p:sldId id="264" r:id="rId8"/>
    <p:sldId id="267" r:id="rId9"/>
    <p:sldId id="272" r:id="rId10"/>
    <p:sldId id="269" r:id="rId11"/>
    <p:sldId id="270" r:id="rId12"/>
    <p:sldId id="268" r:id="rId13"/>
    <p:sldId id="273" r:id="rId14"/>
    <p:sldId id="274" r:id="rId15"/>
    <p:sldId id="263"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6327"/>
  </p:normalViewPr>
  <p:slideViewPr>
    <p:cSldViewPr snapToGrid="0" snapToObjects="1">
      <p:cViewPr varScale="1">
        <p:scale>
          <a:sx n="128" d="100"/>
          <a:sy n="128" d="100"/>
        </p:scale>
        <p:origin x="17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F246FE-250D-45E7-A65D-FCA82E9B2BF2}" type="doc">
      <dgm:prSet loTypeId="urn:microsoft.com/office/officeart/2005/8/layout/vList2" loCatId="list" qsTypeId="urn:microsoft.com/office/officeart/2005/8/quickstyle/simple2" qsCatId="simple" csTypeId="urn:microsoft.com/office/officeart/2005/8/colors/colorful5" csCatId="colorful"/>
      <dgm:spPr/>
      <dgm:t>
        <a:bodyPr/>
        <a:lstStyle/>
        <a:p>
          <a:endParaRPr lang="en-US"/>
        </a:p>
      </dgm:t>
    </dgm:pt>
    <dgm:pt modelId="{5B19AA3D-BD13-4AC1-8A08-6EE8641F0F17}">
      <dgm:prSet/>
      <dgm:spPr/>
      <dgm:t>
        <a:bodyPr/>
        <a:lstStyle/>
        <a:p>
          <a:r>
            <a:rPr lang="en-US"/>
            <a:t>A literature review was conducted to assess current state of study into cyberbullying</a:t>
          </a:r>
        </a:p>
      </dgm:t>
    </dgm:pt>
    <dgm:pt modelId="{353D2B30-550B-4592-BB66-CB8267E17A8A}" type="parTrans" cxnId="{07BC6C30-178D-453B-A917-7E10E00AD0BE}">
      <dgm:prSet/>
      <dgm:spPr/>
      <dgm:t>
        <a:bodyPr/>
        <a:lstStyle/>
        <a:p>
          <a:endParaRPr lang="en-US"/>
        </a:p>
      </dgm:t>
    </dgm:pt>
    <dgm:pt modelId="{48163445-50F0-4E11-B0D7-B535AE3540D5}" type="sibTrans" cxnId="{07BC6C30-178D-453B-A917-7E10E00AD0BE}">
      <dgm:prSet/>
      <dgm:spPr/>
      <dgm:t>
        <a:bodyPr/>
        <a:lstStyle/>
        <a:p>
          <a:endParaRPr lang="en-US"/>
        </a:p>
      </dgm:t>
    </dgm:pt>
    <dgm:pt modelId="{C1F50C18-5921-436D-8329-D4D60579BD37}">
      <dgm:prSet/>
      <dgm:spPr/>
      <dgm:t>
        <a:bodyPr/>
        <a:lstStyle/>
        <a:p>
          <a:r>
            <a:rPr lang="en-US"/>
            <a:t>Trends that were highlighted throughout:</a:t>
          </a:r>
        </a:p>
      </dgm:t>
    </dgm:pt>
    <dgm:pt modelId="{025E4B3E-1B61-44EC-8D7B-7D6F0C68E1DD}" type="parTrans" cxnId="{039E0A6C-666A-439F-B712-45F0B7DFE927}">
      <dgm:prSet/>
      <dgm:spPr/>
      <dgm:t>
        <a:bodyPr/>
        <a:lstStyle/>
        <a:p>
          <a:endParaRPr lang="en-US"/>
        </a:p>
      </dgm:t>
    </dgm:pt>
    <dgm:pt modelId="{C62A52C9-78EC-48C0-9CD0-9251F1B31317}" type="sibTrans" cxnId="{039E0A6C-666A-439F-B712-45F0B7DFE927}">
      <dgm:prSet/>
      <dgm:spPr/>
      <dgm:t>
        <a:bodyPr/>
        <a:lstStyle/>
        <a:p>
          <a:endParaRPr lang="en-US"/>
        </a:p>
      </dgm:t>
    </dgm:pt>
    <dgm:pt modelId="{9B58503B-4A73-4094-83A5-90B4508A7166}">
      <dgm:prSet/>
      <dgm:spPr/>
      <dgm:t>
        <a:bodyPr/>
        <a:lstStyle/>
        <a:p>
          <a:r>
            <a:rPr lang="en-US"/>
            <a:t>The current body of literature looks at cyberbullying through the lens of one region through the lens of incident detection or localized prevention efforts</a:t>
          </a:r>
        </a:p>
      </dgm:t>
    </dgm:pt>
    <dgm:pt modelId="{F9E8D01A-D86E-480A-9048-C592CD04B5BC}" type="parTrans" cxnId="{845C38D9-F734-4ABE-830B-3DEEC26B8B0E}">
      <dgm:prSet/>
      <dgm:spPr/>
      <dgm:t>
        <a:bodyPr/>
        <a:lstStyle/>
        <a:p>
          <a:endParaRPr lang="en-US"/>
        </a:p>
      </dgm:t>
    </dgm:pt>
    <dgm:pt modelId="{F1902FF6-CBB9-418C-97BE-96934D368708}" type="sibTrans" cxnId="{845C38D9-F734-4ABE-830B-3DEEC26B8B0E}">
      <dgm:prSet/>
      <dgm:spPr/>
      <dgm:t>
        <a:bodyPr/>
        <a:lstStyle/>
        <a:p>
          <a:endParaRPr lang="en-US"/>
        </a:p>
      </dgm:t>
    </dgm:pt>
    <dgm:pt modelId="{8CE161FB-DA23-4C8C-8954-27FE5A9876FC}">
      <dgm:prSet/>
      <dgm:spPr/>
      <dgm:t>
        <a:bodyPr/>
        <a:lstStyle/>
        <a:p>
          <a:r>
            <a:rPr lang="en-US"/>
            <a:t>Emphasis on detection and machine learning approaches or </a:t>
          </a:r>
        </a:p>
      </dgm:t>
    </dgm:pt>
    <dgm:pt modelId="{09FBFB5D-77BA-470D-A6F5-BDD5E0044703}" type="parTrans" cxnId="{8A28817D-87C9-402E-B2BB-E7D2590EBF1E}">
      <dgm:prSet/>
      <dgm:spPr/>
      <dgm:t>
        <a:bodyPr/>
        <a:lstStyle/>
        <a:p>
          <a:endParaRPr lang="en-US"/>
        </a:p>
      </dgm:t>
    </dgm:pt>
    <dgm:pt modelId="{32AFEB86-5D41-436C-81D9-5C21F7B7CEE9}" type="sibTrans" cxnId="{8A28817D-87C9-402E-B2BB-E7D2590EBF1E}">
      <dgm:prSet/>
      <dgm:spPr/>
      <dgm:t>
        <a:bodyPr/>
        <a:lstStyle/>
        <a:p>
          <a:endParaRPr lang="en-US"/>
        </a:p>
      </dgm:t>
    </dgm:pt>
    <dgm:pt modelId="{8113FC77-855F-4804-95A1-4D328C94484D}">
      <dgm:prSet/>
      <dgm:spPr/>
      <dgm:t>
        <a:bodyPr/>
        <a:lstStyle/>
        <a:p>
          <a:r>
            <a:rPr lang="en-US"/>
            <a:t>Missed opportunity to look into different how people experience cyberbullying in different locations, be it Ecuador or Japan, or Ontario or Alberta</a:t>
          </a:r>
        </a:p>
      </dgm:t>
    </dgm:pt>
    <dgm:pt modelId="{F533DF34-4F36-4761-8A3D-12C05B383EC3}" type="parTrans" cxnId="{2A875527-29DB-4994-9C46-B92B93415130}">
      <dgm:prSet/>
      <dgm:spPr/>
      <dgm:t>
        <a:bodyPr/>
        <a:lstStyle/>
        <a:p>
          <a:endParaRPr lang="en-US"/>
        </a:p>
      </dgm:t>
    </dgm:pt>
    <dgm:pt modelId="{5F2AACC0-D1BF-4518-A93A-F75589E5796C}" type="sibTrans" cxnId="{2A875527-29DB-4994-9C46-B92B93415130}">
      <dgm:prSet/>
      <dgm:spPr/>
      <dgm:t>
        <a:bodyPr/>
        <a:lstStyle/>
        <a:p>
          <a:endParaRPr lang="en-US"/>
        </a:p>
      </dgm:t>
    </dgm:pt>
    <dgm:pt modelId="{31EE4C39-C32B-45D9-93C2-CA322DF7A288}">
      <dgm:prSet/>
      <dgm:spPr/>
      <dgm:t>
        <a:bodyPr/>
        <a:lstStyle/>
        <a:p>
          <a:r>
            <a:rPr lang="en-US"/>
            <a:t>Limited in scope, and results are often only valid under specific, controlled circumstances</a:t>
          </a:r>
        </a:p>
      </dgm:t>
    </dgm:pt>
    <dgm:pt modelId="{C32F9EF4-4F1F-44F4-A634-8232A48EE4ED}" type="parTrans" cxnId="{95979238-D202-410B-90A3-44CA78EE54BA}">
      <dgm:prSet/>
      <dgm:spPr/>
      <dgm:t>
        <a:bodyPr/>
        <a:lstStyle/>
        <a:p>
          <a:endParaRPr lang="en-US"/>
        </a:p>
      </dgm:t>
    </dgm:pt>
    <dgm:pt modelId="{E12928EC-1A0D-4FA4-94B4-DE6BFA774CBF}" type="sibTrans" cxnId="{95979238-D202-410B-90A3-44CA78EE54BA}">
      <dgm:prSet/>
      <dgm:spPr/>
      <dgm:t>
        <a:bodyPr/>
        <a:lstStyle/>
        <a:p>
          <a:endParaRPr lang="en-US"/>
        </a:p>
      </dgm:t>
    </dgm:pt>
    <dgm:pt modelId="{A4138129-0E5B-AA4A-A5CC-555A3A9FE1F5}" type="pres">
      <dgm:prSet presAssocID="{32F246FE-250D-45E7-A65D-FCA82E9B2BF2}" presName="linear" presStyleCnt="0">
        <dgm:presLayoutVars>
          <dgm:animLvl val="lvl"/>
          <dgm:resizeHandles val="exact"/>
        </dgm:presLayoutVars>
      </dgm:prSet>
      <dgm:spPr/>
    </dgm:pt>
    <dgm:pt modelId="{1F803A49-A90B-C445-A14F-EB6DA60EA059}" type="pres">
      <dgm:prSet presAssocID="{5B19AA3D-BD13-4AC1-8A08-6EE8641F0F17}" presName="parentText" presStyleLbl="node1" presStyleIdx="0" presStyleCnt="2">
        <dgm:presLayoutVars>
          <dgm:chMax val="0"/>
          <dgm:bulletEnabled val="1"/>
        </dgm:presLayoutVars>
      </dgm:prSet>
      <dgm:spPr/>
    </dgm:pt>
    <dgm:pt modelId="{3B2D8ED7-4597-5545-90C4-641F4248AEC1}" type="pres">
      <dgm:prSet presAssocID="{48163445-50F0-4E11-B0D7-B535AE3540D5}" presName="spacer" presStyleCnt="0"/>
      <dgm:spPr/>
    </dgm:pt>
    <dgm:pt modelId="{171F26DF-2DA8-CB41-BF51-5AF478552895}" type="pres">
      <dgm:prSet presAssocID="{C1F50C18-5921-436D-8329-D4D60579BD37}" presName="parentText" presStyleLbl="node1" presStyleIdx="1" presStyleCnt="2">
        <dgm:presLayoutVars>
          <dgm:chMax val="0"/>
          <dgm:bulletEnabled val="1"/>
        </dgm:presLayoutVars>
      </dgm:prSet>
      <dgm:spPr/>
    </dgm:pt>
    <dgm:pt modelId="{94467E9D-3019-0545-8435-5543EA7550D0}" type="pres">
      <dgm:prSet presAssocID="{C1F50C18-5921-436D-8329-D4D60579BD37}" presName="childText" presStyleLbl="revTx" presStyleIdx="0" presStyleCnt="1">
        <dgm:presLayoutVars>
          <dgm:bulletEnabled val="1"/>
        </dgm:presLayoutVars>
      </dgm:prSet>
      <dgm:spPr/>
    </dgm:pt>
  </dgm:ptLst>
  <dgm:cxnLst>
    <dgm:cxn modelId="{D9FB721F-028F-164E-8A52-04DA71071C38}" type="presOf" srcId="{8CE161FB-DA23-4C8C-8954-27FE5A9876FC}" destId="{94467E9D-3019-0545-8435-5543EA7550D0}" srcOrd="0" destOrd="1" presId="urn:microsoft.com/office/officeart/2005/8/layout/vList2"/>
    <dgm:cxn modelId="{2A875527-29DB-4994-9C46-B92B93415130}" srcId="{C1F50C18-5921-436D-8329-D4D60579BD37}" destId="{8113FC77-855F-4804-95A1-4D328C94484D}" srcOrd="2" destOrd="0" parTransId="{F533DF34-4F36-4761-8A3D-12C05B383EC3}" sibTransId="{5F2AACC0-D1BF-4518-A93A-F75589E5796C}"/>
    <dgm:cxn modelId="{07BC6C30-178D-453B-A917-7E10E00AD0BE}" srcId="{32F246FE-250D-45E7-A65D-FCA82E9B2BF2}" destId="{5B19AA3D-BD13-4AC1-8A08-6EE8641F0F17}" srcOrd="0" destOrd="0" parTransId="{353D2B30-550B-4592-BB66-CB8267E17A8A}" sibTransId="{48163445-50F0-4E11-B0D7-B535AE3540D5}"/>
    <dgm:cxn modelId="{95979238-D202-410B-90A3-44CA78EE54BA}" srcId="{C1F50C18-5921-436D-8329-D4D60579BD37}" destId="{31EE4C39-C32B-45D9-93C2-CA322DF7A288}" srcOrd="3" destOrd="0" parTransId="{C32F9EF4-4F1F-44F4-A634-8232A48EE4ED}" sibTransId="{E12928EC-1A0D-4FA4-94B4-DE6BFA774CBF}"/>
    <dgm:cxn modelId="{ED198F65-86B8-FF45-A2B5-2E5D61421DC4}" type="presOf" srcId="{31EE4C39-C32B-45D9-93C2-CA322DF7A288}" destId="{94467E9D-3019-0545-8435-5543EA7550D0}" srcOrd="0" destOrd="3" presId="urn:microsoft.com/office/officeart/2005/8/layout/vList2"/>
    <dgm:cxn modelId="{039E0A6C-666A-439F-B712-45F0B7DFE927}" srcId="{32F246FE-250D-45E7-A65D-FCA82E9B2BF2}" destId="{C1F50C18-5921-436D-8329-D4D60579BD37}" srcOrd="1" destOrd="0" parTransId="{025E4B3E-1B61-44EC-8D7B-7D6F0C68E1DD}" sibTransId="{C62A52C9-78EC-48C0-9CD0-9251F1B31317}"/>
    <dgm:cxn modelId="{0D245F73-638D-1940-99D4-57B870434DED}" type="presOf" srcId="{9B58503B-4A73-4094-83A5-90B4508A7166}" destId="{94467E9D-3019-0545-8435-5543EA7550D0}" srcOrd="0" destOrd="0" presId="urn:microsoft.com/office/officeart/2005/8/layout/vList2"/>
    <dgm:cxn modelId="{8A28817D-87C9-402E-B2BB-E7D2590EBF1E}" srcId="{C1F50C18-5921-436D-8329-D4D60579BD37}" destId="{8CE161FB-DA23-4C8C-8954-27FE5A9876FC}" srcOrd="1" destOrd="0" parTransId="{09FBFB5D-77BA-470D-A6F5-BDD5E0044703}" sibTransId="{32AFEB86-5D41-436C-81D9-5C21F7B7CEE9}"/>
    <dgm:cxn modelId="{02D97583-E0C4-A64A-90F3-997C77A9A9AF}" type="presOf" srcId="{32F246FE-250D-45E7-A65D-FCA82E9B2BF2}" destId="{A4138129-0E5B-AA4A-A5CC-555A3A9FE1F5}" srcOrd="0" destOrd="0" presId="urn:microsoft.com/office/officeart/2005/8/layout/vList2"/>
    <dgm:cxn modelId="{A24C5E8A-FAB6-F745-95E9-836A2D0D63D4}" type="presOf" srcId="{C1F50C18-5921-436D-8329-D4D60579BD37}" destId="{171F26DF-2DA8-CB41-BF51-5AF478552895}" srcOrd="0" destOrd="0" presId="urn:microsoft.com/office/officeart/2005/8/layout/vList2"/>
    <dgm:cxn modelId="{845C38D9-F734-4ABE-830B-3DEEC26B8B0E}" srcId="{C1F50C18-5921-436D-8329-D4D60579BD37}" destId="{9B58503B-4A73-4094-83A5-90B4508A7166}" srcOrd="0" destOrd="0" parTransId="{F9E8D01A-D86E-480A-9048-C592CD04B5BC}" sibTransId="{F1902FF6-CBB9-418C-97BE-96934D368708}"/>
    <dgm:cxn modelId="{B60260E3-65EC-A342-9C80-A0FBB2B2A292}" type="presOf" srcId="{5B19AA3D-BD13-4AC1-8A08-6EE8641F0F17}" destId="{1F803A49-A90B-C445-A14F-EB6DA60EA059}" srcOrd="0" destOrd="0" presId="urn:microsoft.com/office/officeart/2005/8/layout/vList2"/>
    <dgm:cxn modelId="{F43390FD-90CB-8A47-B72B-D355E1251C9E}" type="presOf" srcId="{8113FC77-855F-4804-95A1-4D328C94484D}" destId="{94467E9D-3019-0545-8435-5543EA7550D0}" srcOrd="0" destOrd="2" presId="urn:microsoft.com/office/officeart/2005/8/layout/vList2"/>
    <dgm:cxn modelId="{CED987AA-1C4B-C041-9A1F-5AAFB33FC26B}" type="presParOf" srcId="{A4138129-0E5B-AA4A-A5CC-555A3A9FE1F5}" destId="{1F803A49-A90B-C445-A14F-EB6DA60EA059}" srcOrd="0" destOrd="0" presId="urn:microsoft.com/office/officeart/2005/8/layout/vList2"/>
    <dgm:cxn modelId="{276F6DA3-40CD-1146-AE70-EFF12EEFC690}" type="presParOf" srcId="{A4138129-0E5B-AA4A-A5CC-555A3A9FE1F5}" destId="{3B2D8ED7-4597-5545-90C4-641F4248AEC1}" srcOrd="1" destOrd="0" presId="urn:microsoft.com/office/officeart/2005/8/layout/vList2"/>
    <dgm:cxn modelId="{D91ED709-6676-9847-BB1C-5D3FF0274FA1}" type="presParOf" srcId="{A4138129-0E5B-AA4A-A5CC-555A3A9FE1F5}" destId="{171F26DF-2DA8-CB41-BF51-5AF478552895}" srcOrd="2" destOrd="0" presId="urn:microsoft.com/office/officeart/2005/8/layout/vList2"/>
    <dgm:cxn modelId="{054CEED5-0D8D-9F44-9D8A-18379C55406A}" type="presParOf" srcId="{A4138129-0E5B-AA4A-A5CC-555A3A9FE1F5}" destId="{94467E9D-3019-0545-8435-5543EA7550D0}"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045257-560B-44C4-8AF2-93784A3AA7BF}"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1B2463DE-CFCD-44AD-A47F-1BFDF2EF1FDC}">
      <dgm:prSet/>
      <dgm:spPr/>
      <dgm:t>
        <a:bodyPr/>
        <a:lstStyle/>
        <a:p>
          <a:r>
            <a:rPr lang="en-US"/>
            <a:t>21 Articles were sampled from academic sources such as Scopus, IEEE and ResearchGate. </a:t>
          </a:r>
        </a:p>
      </dgm:t>
    </dgm:pt>
    <dgm:pt modelId="{F0D319E1-653A-4E9B-AB5B-DFD77293735C}" type="parTrans" cxnId="{6B335369-117A-4365-9742-46634450DC3D}">
      <dgm:prSet/>
      <dgm:spPr/>
      <dgm:t>
        <a:bodyPr/>
        <a:lstStyle/>
        <a:p>
          <a:endParaRPr lang="en-US"/>
        </a:p>
      </dgm:t>
    </dgm:pt>
    <dgm:pt modelId="{B9A07C0E-10B0-4447-9E1F-4A3994DBC507}" type="sibTrans" cxnId="{6B335369-117A-4365-9742-46634450DC3D}">
      <dgm:prSet/>
      <dgm:spPr/>
      <dgm:t>
        <a:bodyPr/>
        <a:lstStyle/>
        <a:p>
          <a:endParaRPr lang="en-US"/>
        </a:p>
      </dgm:t>
    </dgm:pt>
    <dgm:pt modelId="{B2C180FE-9E15-41FE-AF99-BFB4108FF0A7}">
      <dgm:prSet/>
      <dgm:spPr/>
      <dgm:t>
        <a:bodyPr/>
        <a:lstStyle/>
        <a:p>
          <a:r>
            <a:rPr lang="en-US"/>
            <a:t>Topics included analysis of cyberbullying and the application of machine learning algorithms in the detection or prevention of cyberbullying</a:t>
          </a:r>
        </a:p>
      </dgm:t>
    </dgm:pt>
    <dgm:pt modelId="{F5E29F8F-AA17-45DD-BE9E-F47A5398A29B}" type="parTrans" cxnId="{0C9E0DC1-F714-46AB-B8A6-5AB7733C2FBB}">
      <dgm:prSet/>
      <dgm:spPr/>
      <dgm:t>
        <a:bodyPr/>
        <a:lstStyle/>
        <a:p>
          <a:endParaRPr lang="en-US"/>
        </a:p>
      </dgm:t>
    </dgm:pt>
    <dgm:pt modelId="{C0B848F6-F5E5-46A0-B1C4-70DC4E4AF289}" type="sibTrans" cxnId="{0C9E0DC1-F714-46AB-B8A6-5AB7733C2FBB}">
      <dgm:prSet/>
      <dgm:spPr/>
      <dgm:t>
        <a:bodyPr/>
        <a:lstStyle/>
        <a:p>
          <a:endParaRPr lang="en-US"/>
        </a:p>
      </dgm:t>
    </dgm:pt>
    <dgm:pt modelId="{CB2794AE-404C-4F29-A4D9-647219A1D984}">
      <dgm:prSet/>
      <dgm:spPr/>
      <dgm:t>
        <a:bodyPr/>
        <a:lstStyle/>
        <a:p>
          <a:r>
            <a:rPr lang="en-US"/>
            <a:t>The objective of the review was to attempt to answer two primary research questions:</a:t>
          </a:r>
        </a:p>
      </dgm:t>
    </dgm:pt>
    <dgm:pt modelId="{00D7AC7A-7A6F-4BA4-895C-571B29BC2054}" type="parTrans" cxnId="{5D0FF57D-3A68-4A82-BBA4-8C66C3B2F301}">
      <dgm:prSet/>
      <dgm:spPr/>
      <dgm:t>
        <a:bodyPr/>
        <a:lstStyle/>
        <a:p>
          <a:endParaRPr lang="en-US"/>
        </a:p>
      </dgm:t>
    </dgm:pt>
    <dgm:pt modelId="{BFBAFFB5-E655-4241-B555-FCAAA1D7BE51}" type="sibTrans" cxnId="{5D0FF57D-3A68-4A82-BBA4-8C66C3B2F301}">
      <dgm:prSet/>
      <dgm:spPr/>
      <dgm:t>
        <a:bodyPr/>
        <a:lstStyle/>
        <a:p>
          <a:endParaRPr lang="en-US"/>
        </a:p>
      </dgm:t>
    </dgm:pt>
    <dgm:pt modelId="{3C4F00A2-7B45-492B-A87C-506655DC1FF9}">
      <dgm:prSet/>
      <dgm:spPr/>
      <dgm:t>
        <a:bodyPr/>
        <a:lstStyle/>
        <a:p>
          <a:r>
            <a:rPr lang="en-CA" i="1" dirty="0"/>
            <a:t>RQ1: What is the efficacy of applying machine learning principles to the detection of cyberbullying across social media communities?</a:t>
          </a:r>
          <a:endParaRPr lang="en-US" dirty="0"/>
        </a:p>
      </dgm:t>
    </dgm:pt>
    <dgm:pt modelId="{A1DC198D-1903-413C-AE39-6DD3728AF0B2}" type="sibTrans" cxnId="{78EF41CD-0F77-4B79-A3DD-C4F6069088D5}">
      <dgm:prSet/>
      <dgm:spPr/>
      <dgm:t>
        <a:bodyPr/>
        <a:lstStyle/>
        <a:p>
          <a:endParaRPr lang="en-US"/>
        </a:p>
      </dgm:t>
    </dgm:pt>
    <dgm:pt modelId="{8C7AC4D9-8A4D-484C-AAA0-5C358BFB7A72}" type="parTrans" cxnId="{78EF41CD-0F77-4B79-A3DD-C4F6069088D5}">
      <dgm:prSet/>
      <dgm:spPr/>
      <dgm:t>
        <a:bodyPr/>
        <a:lstStyle/>
        <a:p>
          <a:endParaRPr lang="en-US"/>
        </a:p>
      </dgm:t>
    </dgm:pt>
    <dgm:pt modelId="{76BC0ACE-31A1-4E9C-BEE4-C06EA7AE8E51}">
      <dgm:prSet/>
      <dgm:spPr/>
      <dgm:t>
        <a:bodyPr/>
        <a:lstStyle/>
        <a:p>
          <a:r>
            <a:rPr lang="en-CA" i="1" dirty="0"/>
            <a:t>RQ2: How does the cybersecurity research community address cyberbullying as a universal phenomenon, distinguished by a diversity of languages, cultures and political ideologies?</a:t>
          </a:r>
          <a:endParaRPr lang="en-US" dirty="0"/>
        </a:p>
      </dgm:t>
    </dgm:pt>
    <dgm:pt modelId="{58E7BD6F-558C-4CF3-AD7B-F5EE96659351}" type="sibTrans" cxnId="{C1B158F2-3646-4133-A6AD-82D4A652C33F}">
      <dgm:prSet/>
      <dgm:spPr/>
      <dgm:t>
        <a:bodyPr/>
        <a:lstStyle/>
        <a:p>
          <a:endParaRPr lang="en-US"/>
        </a:p>
      </dgm:t>
    </dgm:pt>
    <dgm:pt modelId="{A157636F-E2DD-4992-A83D-7A6105CF9EFE}" type="parTrans" cxnId="{C1B158F2-3646-4133-A6AD-82D4A652C33F}">
      <dgm:prSet/>
      <dgm:spPr/>
      <dgm:t>
        <a:bodyPr/>
        <a:lstStyle/>
        <a:p>
          <a:endParaRPr lang="en-US"/>
        </a:p>
      </dgm:t>
    </dgm:pt>
    <dgm:pt modelId="{E1D97274-B2A6-E242-AA50-AC409D1B1A62}" type="pres">
      <dgm:prSet presAssocID="{37045257-560B-44C4-8AF2-93784A3AA7BF}" presName="linear" presStyleCnt="0">
        <dgm:presLayoutVars>
          <dgm:animLvl val="lvl"/>
          <dgm:resizeHandles val="exact"/>
        </dgm:presLayoutVars>
      </dgm:prSet>
      <dgm:spPr/>
    </dgm:pt>
    <dgm:pt modelId="{0A6CFEBA-4E39-DA4E-8520-D1835BAFC903}" type="pres">
      <dgm:prSet presAssocID="{1B2463DE-CFCD-44AD-A47F-1BFDF2EF1FDC}" presName="parentText" presStyleLbl="node1" presStyleIdx="0" presStyleCnt="3">
        <dgm:presLayoutVars>
          <dgm:chMax val="0"/>
          <dgm:bulletEnabled val="1"/>
        </dgm:presLayoutVars>
      </dgm:prSet>
      <dgm:spPr/>
    </dgm:pt>
    <dgm:pt modelId="{91603D33-2A92-2147-9D91-31B45B72AB08}" type="pres">
      <dgm:prSet presAssocID="{B9A07C0E-10B0-4447-9E1F-4A3994DBC507}" presName="spacer" presStyleCnt="0"/>
      <dgm:spPr/>
    </dgm:pt>
    <dgm:pt modelId="{CDD4AC73-5734-9E49-B7EA-725BD8FFE8AA}" type="pres">
      <dgm:prSet presAssocID="{B2C180FE-9E15-41FE-AF99-BFB4108FF0A7}" presName="parentText" presStyleLbl="node1" presStyleIdx="1" presStyleCnt="3">
        <dgm:presLayoutVars>
          <dgm:chMax val="0"/>
          <dgm:bulletEnabled val="1"/>
        </dgm:presLayoutVars>
      </dgm:prSet>
      <dgm:spPr/>
    </dgm:pt>
    <dgm:pt modelId="{F8BDE3BB-6383-B649-B5A8-440A39580F95}" type="pres">
      <dgm:prSet presAssocID="{C0B848F6-F5E5-46A0-B1C4-70DC4E4AF289}" presName="spacer" presStyleCnt="0"/>
      <dgm:spPr/>
    </dgm:pt>
    <dgm:pt modelId="{75630684-E6B9-3249-8FAB-16251E668803}" type="pres">
      <dgm:prSet presAssocID="{CB2794AE-404C-4F29-A4D9-647219A1D984}" presName="parentText" presStyleLbl="node1" presStyleIdx="2" presStyleCnt="3">
        <dgm:presLayoutVars>
          <dgm:chMax val="0"/>
          <dgm:bulletEnabled val="1"/>
        </dgm:presLayoutVars>
      </dgm:prSet>
      <dgm:spPr/>
    </dgm:pt>
    <dgm:pt modelId="{2E58B21F-2550-EF4A-9E1D-7E15958D1FF9}" type="pres">
      <dgm:prSet presAssocID="{CB2794AE-404C-4F29-A4D9-647219A1D984}" presName="childText" presStyleLbl="revTx" presStyleIdx="0" presStyleCnt="1">
        <dgm:presLayoutVars>
          <dgm:bulletEnabled val="1"/>
        </dgm:presLayoutVars>
      </dgm:prSet>
      <dgm:spPr/>
    </dgm:pt>
  </dgm:ptLst>
  <dgm:cxnLst>
    <dgm:cxn modelId="{D7E86364-3ADD-2240-94F4-11AA462554F8}" type="presOf" srcId="{3C4F00A2-7B45-492B-A87C-506655DC1FF9}" destId="{2E58B21F-2550-EF4A-9E1D-7E15958D1FF9}" srcOrd="0" destOrd="0" presId="urn:microsoft.com/office/officeart/2005/8/layout/vList2"/>
    <dgm:cxn modelId="{6B335369-117A-4365-9742-46634450DC3D}" srcId="{37045257-560B-44C4-8AF2-93784A3AA7BF}" destId="{1B2463DE-CFCD-44AD-A47F-1BFDF2EF1FDC}" srcOrd="0" destOrd="0" parTransId="{F0D319E1-653A-4E9B-AB5B-DFD77293735C}" sibTransId="{B9A07C0E-10B0-4447-9E1F-4A3994DBC507}"/>
    <dgm:cxn modelId="{FC3C646E-2F51-3746-99EF-01FF8ACF5FDC}" type="presOf" srcId="{1B2463DE-CFCD-44AD-A47F-1BFDF2EF1FDC}" destId="{0A6CFEBA-4E39-DA4E-8520-D1835BAFC903}" srcOrd="0" destOrd="0" presId="urn:microsoft.com/office/officeart/2005/8/layout/vList2"/>
    <dgm:cxn modelId="{5D0FF57D-3A68-4A82-BBA4-8C66C3B2F301}" srcId="{37045257-560B-44C4-8AF2-93784A3AA7BF}" destId="{CB2794AE-404C-4F29-A4D9-647219A1D984}" srcOrd="2" destOrd="0" parTransId="{00D7AC7A-7A6F-4BA4-895C-571B29BC2054}" sibTransId="{BFBAFFB5-E655-4241-B555-FCAAA1D7BE51}"/>
    <dgm:cxn modelId="{CC4EEF89-71E8-EF49-A6A5-EA4695B31968}" type="presOf" srcId="{76BC0ACE-31A1-4E9C-BEE4-C06EA7AE8E51}" destId="{2E58B21F-2550-EF4A-9E1D-7E15958D1FF9}" srcOrd="0" destOrd="1" presId="urn:microsoft.com/office/officeart/2005/8/layout/vList2"/>
    <dgm:cxn modelId="{401C36AB-42C7-2C45-95BC-77D52E57B34A}" type="presOf" srcId="{CB2794AE-404C-4F29-A4D9-647219A1D984}" destId="{75630684-E6B9-3249-8FAB-16251E668803}" srcOrd="0" destOrd="0" presId="urn:microsoft.com/office/officeart/2005/8/layout/vList2"/>
    <dgm:cxn modelId="{46325CBA-809A-6C4D-B1B2-DBFEE818690A}" type="presOf" srcId="{B2C180FE-9E15-41FE-AF99-BFB4108FF0A7}" destId="{CDD4AC73-5734-9E49-B7EA-725BD8FFE8AA}" srcOrd="0" destOrd="0" presId="urn:microsoft.com/office/officeart/2005/8/layout/vList2"/>
    <dgm:cxn modelId="{0C9E0DC1-F714-46AB-B8A6-5AB7733C2FBB}" srcId="{37045257-560B-44C4-8AF2-93784A3AA7BF}" destId="{B2C180FE-9E15-41FE-AF99-BFB4108FF0A7}" srcOrd="1" destOrd="0" parTransId="{F5E29F8F-AA17-45DD-BE9E-F47A5398A29B}" sibTransId="{C0B848F6-F5E5-46A0-B1C4-70DC4E4AF289}"/>
    <dgm:cxn modelId="{12DDE0C2-C4E3-AC4E-B5D2-7DBECED30E72}" type="presOf" srcId="{37045257-560B-44C4-8AF2-93784A3AA7BF}" destId="{E1D97274-B2A6-E242-AA50-AC409D1B1A62}" srcOrd="0" destOrd="0" presId="urn:microsoft.com/office/officeart/2005/8/layout/vList2"/>
    <dgm:cxn modelId="{78EF41CD-0F77-4B79-A3DD-C4F6069088D5}" srcId="{CB2794AE-404C-4F29-A4D9-647219A1D984}" destId="{3C4F00A2-7B45-492B-A87C-506655DC1FF9}" srcOrd="0" destOrd="0" parTransId="{8C7AC4D9-8A4D-484C-AAA0-5C358BFB7A72}" sibTransId="{A1DC198D-1903-413C-AE39-6DD3728AF0B2}"/>
    <dgm:cxn modelId="{C1B158F2-3646-4133-A6AD-82D4A652C33F}" srcId="{CB2794AE-404C-4F29-A4D9-647219A1D984}" destId="{76BC0ACE-31A1-4E9C-BEE4-C06EA7AE8E51}" srcOrd="1" destOrd="0" parTransId="{A157636F-E2DD-4992-A83D-7A6105CF9EFE}" sibTransId="{58E7BD6F-558C-4CF3-AD7B-F5EE96659351}"/>
    <dgm:cxn modelId="{B1E94064-1CEA-C74A-BCB0-A9F0B9EC78F3}" type="presParOf" srcId="{E1D97274-B2A6-E242-AA50-AC409D1B1A62}" destId="{0A6CFEBA-4E39-DA4E-8520-D1835BAFC903}" srcOrd="0" destOrd="0" presId="urn:microsoft.com/office/officeart/2005/8/layout/vList2"/>
    <dgm:cxn modelId="{3A98EB77-A7D4-8F44-A229-FF9ADE8902E1}" type="presParOf" srcId="{E1D97274-B2A6-E242-AA50-AC409D1B1A62}" destId="{91603D33-2A92-2147-9D91-31B45B72AB08}" srcOrd="1" destOrd="0" presId="urn:microsoft.com/office/officeart/2005/8/layout/vList2"/>
    <dgm:cxn modelId="{15F3ACDC-43FE-764C-86B2-290563155935}" type="presParOf" srcId="{E1D97274-B2A6-E242-AA50-AC409D1B1A62}" destId="{CDD4AC73-5734-9E49-B7EA-725BD8FFE8AA}" srcOrd="2" destOrd="0" presId="urn:microsoft.com/office/officeart/2005/8/layout/vList2"/>
    <dgm:cxn modelId="{E4088E5E-4A74-704C-9E0D-1938EBC7A39C}" type="presParOf" srcId="{E1D97274-B2A6-E242-AA50-AC409D1B1A62}" destId="{F8BDE3BB-6383-B649-B5A8-440A39580F95}" srcOrd="3" destOrd="0" presId="urn:microsoft.com/office/officeart/2005/8/layout/vList2"/>
    <dgm:cxn modelId="{0FED9833-932D-CC49-A36F-1203AE410EF7}" type="presParOf" srcId="{E1D97274-B2A6-E242-AA50-AC409D1B1A62}" destId="{75630684-E6B9-3249-8FAB-16251E668803}" srcOrd="4" destOrd="0" presId="urn:microsoft.com/office/officeart/2005/8/layout/vList2"/>
    <dgm:cxn modelId="{EAAB3D9F-5F87-4C47-98F3-765B8BB970C9}" type="presParOf" srcId="{E1D97274-B2A6-E242-AA50-AC409D1B1A62}" destId="{2E58B21F-2550-EF4A-9E1D-7E15958D1FF9}"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326A44-6CAD-4D0C-A9F6-FBB6D4D468B3}"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E6EC8629-4D73-4457-8289-1C9CD90D36D0}">
      <dgm:prSet/>
      <dgm:spPr/>
      <dgm:t>
        <a:bodyPr/>
        <a:lstStyle/>
        <a:p>
          <a:r>
            <a:rPr lang="en-US"/>
            <a:t>Data Collection:</a:t>
          </a:r>
        </a:p>
      </dgm:t>
    </dgm:pt>
    <dgm:pt modelId="{40AAFBB7-7B78-465B-969D-DF328524DE0D}" type="parTrans" cxnId="{B7DE6AA8-0CF4-4D65-BDAF-AC4C0D3195F1}">
      <dgm:prSet/>
      <dgm:spPr/>
      <dgm:t>
        <a:bodyPr/>
        <a:lstStyle/>
        <a:p>
          <a:endParaRPr lang="en-US"/>
        </a:p>
      </dgm:t>
    </dgm:pt>
    <dgm:pt modelId="{91B5DB8B-021C-45F0-80F5-E1E9C3267849}" type="sibTrans" cxnId="{B7DE6AA8-0CF4-4D65-BDAF-AC4C0D3195F1}">
      <dgm:prSet/>
      <dgm:spPr/>
      <dgm:t>
        <a:bodyPr/>
        <a:lstStyle/>
        <a:p>
          <a:endParaRPr lang="en-US"/>
        </a:p>
      </dgm:t>
    </dgm:pt>
    <dgm:pt modelId="{A3C2333E-D833-4387-AD6B-CFB3953CF935}">
      <dgm:prSet/>
      <dgm:spPr/>
      <dgm:t>
        <a:bodyPr/>
        <a:lstStyle/>
        <a:p>
          <a:r>
            <a:rPr lang="en-US" dirty="0"/>
            <a:t>Develop a survey using a survey generator such as Qualtrics or </a:t>
          </a:r>
          <a:r>
            <a:rPr lang="en-US" dirty="0" err="1"/>
            <a:t>Surveymonkey</a:t>
          </a:r>
          <a:r>
            <a:rPr lang="en-US" dirty="0"/>
            <a:t>.</a:t>
          </a:r>
        </a:p>
      </dgm:t>
    </dgm:pt>
    <dgm:pt modelId="{FD61908E-176F-4646-B113-82B7AFF84793}" type="parTrans" cxnId="{EAB29581-BFB3-4199-89F5-BEBBACBC6FEB}">
      <dgm:prSet/>
      <dgm:spPr/>
      <dgm:t>
        <a:bodyPr/>
        <a:lstStyle/>
        <a:p>
          <a:endParaRPr lang="en-US"/>
        </a:p>
      </dgm:t>
    </dgm:pt>
    <dgm:pt modelId="{5ACBE75A-CF69-4AD3-9DAB-7CD5A4BFD0F5}" type="sibTrans" cxnId="{EAB29581-BFB3-4199-89F5-BEBBACBC6FEB}">
      <dgm:prSet/>
      <dgm:spPr/>
      <dgm:t>
        <a:bodyPr/>
        <a:lstStyle/>
        <a:p>
          <a:endParaRPr lang="en-US"/>
        </a:p>
      </dgm:t>
    </dgm:pt>
    <dgm:pt modelId="{0121BE1E-0D66-490C-A425-983307874C82}">
      <dgm:prSet/>
      <dgm:spPr/>
      <dgm:t>
        <a:bodyPr/>
        <a:lstStyle/>
        <a:p>
          <a:r>
            <a:rPr lang="en-US" dirty="0"/>
            <a:t>Number of questions should be limited to a maximum of 10 since we’re having people volunteer their time and we want to maximize response rate </a:t>
          </a:r>
        </a:p>
      </dgm:t>
    </dgm:pt>
    <dgm:pt modelId="{F6D26D44-12AC-4140-A8BD-C1E24DEAA00E}" type="parTrans" cxnId="{0FF15C03-0070-4349-B69E-94F21EB32B12}">
      <dgm:prSet/>
      <dgm:spPr/>
      <dgm:t>
        <a:bodyPr/>
        <a:lstStyle/>
        <a:p>
          <a:endParaRPr lang="en-US"/>
        </a:p>
      </dgm:t>
    </dgm:pt>
    <dgm:pt modelId="{CD408354-5112-4AA4-89EE-9A5EDCF9F850}" type="sibTrans" cxnId="{0FF15C03-0070-4349-B69E-94F21EB32B12}">
      <dgm:prSet/>
      <dgm:spPr/>
      <dgm:t>
        <a:bodyPr/>
        <a:lstStyle/>
        <a:p>
          <a:endParaRPr lang="en-US"/>
        </a:p>
      </dgm:t>
    </dgm:pt>
    <dgm:pt modelId="{A9AD7AFE-FABC-4449-BA33-519CD243065C}" type="pres">
      <dgm:prSet presAssocID="{A5326A44-6CAD-4D0C-A9F6-FBB6D4D468B3}" presName="linear" presStyleCnt="0">
        <dgm:presLayoutVars>
          <dgm:dir/>
          <dgm:animLvl val="lvl"/>
          <dgm:resizeHandles val="exact"/>
        </dgm:presLayoutVars>
      </dgm:prSet>
      <dgm:spPr/>
    </dgm:pt>
    <dgm:pt modelId="{CA52A316-63C0-4A4F-9245-7C73D588EB7B}" type="pres">
      <dgm:prSet presAssocID="{E6EC8629-4D73-4457-8289-1C9CD90D36D0}" presName="parentLin" presStyleCnt="0"/>
      <dgm:spPr/>
    </dgm:pt>
    <dgm:pt modelId="{7E8CA989-6A2D-9A40-80CA-0378561B3442}" type="pres">
      <dgm:prSet presAssocID="{E6EC8629-4D73-4457-8289-1C9CD90D36D0}" presName="parentLeftMargin" presStyleLbl="node1" presStyleIdx="0" presStyleCnt="1"/>
      <dgm:spPr/>
    </dgm:pt>
    <dgm:pt modelId="{0EB61B53-E4B1-0845-BE5E-B2D85C2C3BF9}" type="pres">
      <dgm:prSet presAssocID="{E6EC8629-4D73-4457-8289-1C9CD90D36D0}" presName="parentText" presStyleLbl="node1" presStyleIdx="0" presStyleCnt="1">
        <dgm:presLayoutVars>
          <dgm:chMax val="0"/>
          <dgm:bulletEnabled val="1"/>
        </dgm:presLayoutVars>
      </dgm:prSet>
      <dgm:spPr/>
    </dgm:pt>
    <dgm:pt modelId="{EC614A42-C552-7C41-945C-B5DAA3ADDEFB}" type="pres">
      <dgm:prSet presAssocID="{E6EC8629-4D73-4457-8289-1C9CD90D36D0}" presName="negativeSpace" presStyleCnt="0"/>
      <dgm:spPr/>
    </dgm:pt>
    <dgm:pt modelId="{67CEB854-FA55-8848-AD71-CFBEA653BF41}" type="pres">
      <dgm:prSet presAssocID="{E6EC8629-4D73-4457-8289-1C9CD90D36D0}" presName="childText" presStyleLbl="conFgAcc1" presStyleIdx="0" presStyleCnt="1">
        <dgm:presLayoutVars>
          <dgm:bulletEnabled val="1"/>
        </dgm:presLayoutVars>
      </dgm:prSet>
      <dgm:spPr/>
    </dgm:pt>
  </dgm:ptLst>
  <dgm:cxnLst>
    <dgm:cxn modelId="{0FF15C03-0070-4349-B69E-94F21EB32B12}" srcId="{E6EC8629-4D73-4457-8289-1C9CD90D36D0}" destId="{0121BE1E-0D66-490C-A425-983307874C82}" srcOrd="1" destOrd="0" parTransId="{F6D26D44-12AC-4140-A8BD-C1E24DEAA00E}" sibTransId="{CD408354-5112-4AA4-89EE-9A5EDCF9F850}"/>
    <dgm:cxn modelId="{60EA3C1A-B260-254C-8A83-6DC80971B21A}" type="presOf" srcId="{E6EC8629-4D73-4457-8289-1C9CD90D36D0}" destId="{7E8CA989-6A2D-9A40-80CA-0378561B3442}" srcOrd="0" destOrd="0" presId="urn:microsoft.com/office/officeart/2005/8/layout/list1"/>
    <dgm:cxn modelId="{2EF1A421-81AD-664D-847B-B2AA76192787}" type="presOf" srcId="{A3C2333E-D833-4387-AD6B-CFB3953CF935}" destId="{67CEB854-FA55-8848-AD71-CFBEA653BF41}" srcOrd="0" destOrd="0" presId="urn:microsoft.com/office/officeart/2005/8/layout/list1"/>
    <dgm:cxn modelId="{1EA23039-0168-234D-8776-324511FD9902}" type="presOf" srcId="{E6EC8629-4D73-4457-8289-1C9CD90D36D0}" destId="{0EB61B53-E4B1-0845-BE5E-B2D85C2C3BF9}" srcOrd="1" destOrd="0" presId="urn:microsoft.com/office/officeart/2005/8/layout/list1"/>
    <dgm:cxn modelId="{2994D352-A7AC-6E47-A02D-239DA3709762}" type="presOf" srcId="{0121BE1E-0D66-490C-A425-983307874C82}" destId="{67CEB854-FA55-8848-AD71-CFBEA653BF41}" srcOrd="0" destOrd="1" presId="urn:microsoft.com/office/officeart/2005/8/layout/list1"/>
    <dgm:cxn modelId="{EAB29581-BFB3-4199-89F5-BEBBACBC6FEB}" srcId="{E6EC8629-4D73-4457-8289-1C9CD90D36D0}" destId="{A3C2333E-D833-4387-AD6B-CFB3953CF935}" srcOrd="0" destOrd="0" parTransId="{FD61908E-176F-4646-B113-82B7AFF84793}" sibTransId="{5ACBE75A-CF69-4AD3-9DAB-7CD5A4BFD0F5}"/>
    <dgm:cxn modelId="{B7DE6AA8-0CF4-4D65-BDAF-AC4C0D3195F1}" srcId="{A5326A44-6CAD-4D0C-A9F6-FBB6D4D468B3}" destId="{E6EC8629-4D73-4457-8289-1C9CD90D36D0}" srcOrd="0" destOrd="0" parTransId="{40AAFBB7-7B78-465B-969D-DF328524DE0D}" sibTransId="{91B5DB8B-021C-45F0-80F5-E1E9C3267849}"/>
    <dgm:cxn modelId="{9C2E71DF-ED99-BE44-85E1-6A57FCE07F12}" type="presOf" srcId="{A5326A44-6CAD-4D0C-A9F6-FBB6D4D468B3}" destId="{A9AD7AFE-FABC-4449-BA33-519CD243065C}" srcOrd="0" destOrd="0" presId="urn:microsoft.com/office/officeart/2005/8/layout/list1"/>
    <dgm:cxn modelId="{A33E39F2-5F82-2249-BA1C-AA1CC2644C21}" type="presParOf" srcId="{A9AD7AFE-FABC-4449-BA33-519CD243065C}" destId="{CA52A316-63C0-4A4F-9245-7C73D588EB7B}" srcOrd="0" destOrd="0" presId="urn:microsoft.com/office/officeart/2005/8/layout/list1"/>
    <dgm:cxn modelId="{07EE4D2B-43F9-914C-86C8-4A4F7CD64E08}" type="presParOf" srcId="{CA52A316-63C0-4A4F-9245-7C73D588EB7B}" destId="{7E8CA989-6A2D-9A40-80CA-0378561B3442}" srcOrd="0" destOrd="0" presId="urn:microsoft.com/office/officeart/2005/8/layout/list1"/>
    <dgm:cxn modelId="{9B62DCD5-87A3-9C40-8769-367A94BC12E2}" type="presParOf" srcId="{CA52A316-63C0-4A4F-9245-7C73D588EB7B}" destId="{0EB61B53-E4B1-0845-BE5E-B2D85C2C3BF9}" srcOrd="1" destOrd="0" presId="urn:microsoft.com/office/officeart/2005/8/layout/list1"/>
    <dgm:cxn modelId="{F89D0CA4-F64C-014E-B11D-A0767D0CB7BC}" type="presParOf" srcId="{A9AD7AFE-FABC-4449-BA33-519CD243065C}" destId="{EC614A42-C552-7C41-945C-B5DAA3ADDEFB}" srcOrd="1" destOrd="0" presId="urn:microsoft.com/office/officeart/2005/8/layout/list1"/>
    <dgm:cxn modelId="{EE4773F1-F465-D24D-BC01-A2FA18C2E6DC}" type="presParOf" srcId="{A9AD7AFE-FABC-4449-BA33-519CD243065C}" destId="{67CEB854-FA55-8848-AD71-CFBEA653BF4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CF69CF-246E-482D-B2C3-7F071151000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F1E048D-3F5A-48E0-8266-42E69A6B8313}">
      <dgm:prSet/>
      <dgm:spPr/>
      <dgm:t>
        <a:bodyPr/>
        <a:lstStyle/>
        <a:p>
          <a:r>
            <a:rPr lang="en-US"/>
            <a:t>Risks are relatively minor since no personally identifiable information will be collected</a:t>
          </a:r>
        </a:p>
      </dgm:t>
    </dgm:pt>
    <dgm:pt modelId="{50D90D33-FB63-4950-85B1-28EBF8CD0C4E}" type="parTrans" cxnId="{F07C467C-034F-4A28-A84C-17D9DC0227BB}">
      <dgm:prSet/>
      <dgm:spPr/>
      <dgm:t>
        <a:bodyPr/>
        <a:lstStyle/>
        <a:p>
          <a:endParaRPr lang="en-US"/>
        </a:p>
      </dgm:t>
    </dgm:pt>
    <dgm:pt modelId="{8BD7D7FA-22E7-4FBD-AC42-ECE534C16E0D}" type="sibTrans" cxnId="{F07C467C-034F-4A28-A84C-17D9DC0227BB}">
      <dgm:prSet/>
      <dgm:spPr/>
      <dgm:t>
        <a:bodyPr/>
        <a:lstStyle/>
        <a:p>
          <a:endParaRPr lang="en-US"/>
        </a:p>
      </dgm:t>
    </dgm:pt>
    <dgm:pt modelId="{CEEF146E-131C-4349-9553-DF39197EB47F}">
      <dgm:prSet/>
      <dgm:spPr/>
      <dgm:t>
        <a:bodyPr/>
        <a:lstStyle/>
        <a:p>
          <a:r>
            <a:rPr lang="en-US"/>
            <a:t>Survey is completely anonymous and voluntary</a:t>
          </a:r>
        </a:p>
      </dgm:t>
    </dgm:pt>
    <dgm:pt modelId="{68890903-4A33-4E8F-BDEC-B277725B5B33}" type="parTrans" cxnId="{A34454AF-1562-455F-BAA0-1C4DA8D5BF5F}">
      <dgm:prSet/>
      <dgm:spPr/>
      <dgm:t>
        <a:bodyPr/>
        <a:lstStyle/>
        <a:p>
          <a:endParaRPr lang="en-US"/>
        </a:p>
      </dgm:t>
    </dgm:pt>
    <dgm:pt modelId="{9220DA14-20CE-4F04-BA9E-C94023D947E2}" type="sibTrans" cxnId="{A34454AF-1562-455F-BAA0-1C4DA8D5BF5F}">
      <dgm:prSet/>
      <dgm:spPr/>
      <dgm:t>
        <a:bodyPr/>
        <a:lstStyle/>
        <a:p>
          <a:endParaRPr lang="en-US"/>
        </a:p>
      </dgm:t>
    </dgm:pt>
    <dgm:pt modelId="{DAD04594-FE84-46C6-9E18-5DDCD3AE3476}">
      <dgm:prSet/>
      <dgm:spPr/>
      <dgm:t>
        <a:bodyPr/>
        <a:lstStyle/>
        <a:p>
          <a:r>
            <a:rPr lang="en-US"/>
            <a:t>Survey targets those above 18 and any submissions with an age below 17 can be removed from the dataset</a:t>
          </a:r>
        </a:p>
      </dgm:t>
    </dgm:pt>
    <dgm:pt modelId="{ACB0B2D8-3C42-4168-9575-7F20133258F0}" type="parTrans" cxnId="{4BE6B1EA-B259-4CCB-AC1B-50D84659469F}">
      <dgm:prSet/>
      <dgm:spPr/>
      <dgm:t>
        <a:bodyPr/>
        <a:lstStyle/>
        <a:p>
          <a:endParaRPr lang="en-US"/>
        </a:p>
      </dgm:t>
    </dgm:pt>
    <dgm:pt modelId="{974F817A-8B3E-4100-A161-998F50776FB6}" type="sibTrans" cxnId="{4BE6B1EA-B259-4CCB-AC1B-50D84659469F}">
      <dgm:prSet/>
      <dgm:spPr/>
      <dgm:t>
        <a:bodyPr/>
        <a:lstStyle/>
        <a:p>
          <a:endParaRPr lang="en-US"/>
        </a:p>
      </dgm:t>
    </dgm:pt>
    <dgm:pt modelId="{F8085355-20AC-1848-B9CC-AD75CB4B4604}" type="pres">
      <dgm:prSet presAssocID="{BBCF69CF-246E-482D-B2C3-7F071151000B}" presName="linear" presStyleCnt="0">
        <dgm:presLayoutVars>
          <dgm:animLvl val="lvl"/>
          <dgm:resizeHandles val="exact"/>
        </dgm:presLayoutVars>
      </dgm:prSet>
      <dgm:spPr/>
    </dgm:pt>
    <dgm:pt modelId="{5782ED8F-09F5-9943-8818-F276895B1EB9}" type="pres">
      <dgm:prSet presAssocID="{BF1E048D-3F5A-48E0-8266-42E69A6B8313}" presName="parentText" presStyleLbl="node1" presStyleIdx="0" presStyleCnt="3">
        <dgm:presLayoutVars>
          <dgm:chMax val="0"/>
          <dgm:bulletEnabled val="1"/>
        </dgm:presLayoutVars>
      </dgm:prSet>
      <dgm:spPr/>
    </dgm:pt>
    <dgm:pt modelId="{C0FE1A89-8F96-3246-B769-DE1752ED0106}" type="pres">
      <dgm:prSet presAssocID="{8BD7D7FA-22E7-4FBD-AC42-ECE534C16E0D}" presName="spacer" presStyleCnt="0"/>
      <dgm:spPr/>
    </dgm:pt>
    <dgm:pt modelId="{AA64245B-C1E3-304E-B436-C5ABF80A8ECF}" type="pres">
      <dgm:prSet presAssocID="{CEEF146E-131C-4349-9553-DF39197EB47F}" presName="parentText" presStyleLbl="node1" presStyleIdx="1" presStyleCnt="3">
        <dgm:presLayoutVars>
          <dgm:chMax val="0"/>
          <dgm:bulletEnabled val="1"/>
        </dgm:presLayoutVars>
      </dgm:prSet>
      <dgm:spPr/>
    </dgm:pt>
    <dgm:pt modelId="{1AE7246B-77A2-F241-9B96-77F0C496A8F2}" type="pres">
      <dgm:prSet presAssocID="{9220DA14-20CE-4F04-BA9E-C94023D947E2}" presName="spacer" presStyleCnt="0"/>
      <dgm:spPr/>
    </dgm:pt>
    <dgm:pt modelId="{4C1DB8C9-9236-304D-BED1-7999C6E692D3}" type="pres">
      <dgm:prSet presAssocID="{DAD04594-FE84-46C6-9E18-5DDCD3AE3476}" presName="parentText" presStyleLbl="node1" presStyleIdx="2" presStyleCnt="3">
        <dgm:presLayoutVars>
          <dgm:chMax val="0"/>
          <dgm:bulletEnabled val="1"/>
        </dgm:presLayoutVars>
      </dgm:prSet>
      <dgm:spPr/>
    </dgm:pt>
  </dgm:ptLst>
  <dgm:cxnLst>
    <dgm:cxn modelId="{56AAC11A-A82C-D141-A116-E10C1F26A41C}" type="presOf" srcId="{BF1E048D-3F5A-48E0-8266-42E69A6B8313}" destId="{5782ED8F-09F5-9943-8818-F276895B1EB9}" srcOrd="0" destOrd="0" presId="urn:microsoft.com/office/officeart/2005/8/layout/vList2"/>
    <dgm:cxn modelId="{76AECC58-DD8B-7146-B94B-741ACA389445}" type="presOf" srcId="{DAD04594-FE84-46C6-9E18-5DDCD3AE3476}" destId="{4C1DB8C9-9236-304D-BED1-7999C6E692D3}" srcOrd="0" destOrd="0" presId="urn:microsoft.com/office/officeart/2005/8/layout/vList2"/>
    <dgm:cxn modelId="{F07C467C-034F-4A28-A84C-17D9DC0227BB}" srcId="{BBCF69CF-246E-482D-B2C3-7F071151000B}" destId="{BF1E048D-3F5A-48E0-8266-42E69A6B8313}" srcOrd="0" destOrd="0" parTransId="{50D90D33-FB63-4950-85B1-28EBF8CD0C4E}" sibTransId="{8BD7D7FA-22E7-4FBD-AC42-ECE534C16E0D}"/>
    <dgm:cxn modelId="{D7D55D94-6D80-B742-8347-07D8A85DDEE6}" type="presOf" srcId="{BBCF69CF-246E-482D-B2C3-7F071151000B}" destId="{F8085355-20AC-1848-B9CC-AD75CB4B4604}" srcOrd="0" destOrd="0" presId="urn:microsoft.com/office/officeart/2005/8/layout/vList2"/>
    <dgm:cxn modelId="{A34454AF-1562-455F-BAA0-1C4DA8D5BF5F}" srcId="{BBCF69CF-246E-482D-B2C3-7F071151000B}" destId="{CEEF146E-131C-4349-9553-DF39197EB47F}" srcOrd="1" destOrd="0" parTransId="{68890903-4A33-4E8F-BDEC-B277725B5B33}" sibTransId="{9220DA14-20CE-4F04-BA9E-C94023D947E2}"/>
    <dgm:cxn modelId="{631116B5-CB4D-C045-A0D9-E376A46913AC}" type="presOf" srcId="{CEEF146E-131C-4349-9553-DF39197EB47F}" destId="{AA64245B-C1E3-304E-B436-C5ABF80A8ECF}" srcOrd="0" destOrd="0" presId="urn:microsoft.com/office/officeart/2005/8/layout/vList2"/>
    <dgm:cxn modelId="{4BE6B1EA-B259-4CCB-AC1B-50D84659469F}" srcId="{BBCF69CF-246E-482D-B2C3-7F071151000B}" destId="{DAD04594-FE84-46C6-9E18-5DDCD3AE3476}" srcOrd="2" destOrd="0" parTransId="{ACB0B2D8-3C42-4168-9575-7F20133258F0}" sibTransId="{974F817A-8B3E-4100-A161-998F50776FB6}"/>
    <dgm:cxn modelId="{6DC461B6-68C3-3143-A99D-9DD0B791EEF7}" type="presParOf" srcId="{F8085355-20AC-1848-B9CC-AD75CB4B4604}" destId="{5782ED8F-09F5-9943-8818-F276895B1EB9}" srcOrd="0" destOrd="0" presId="urn:microsoft.com/office/officeart/2005/8/layout/vList2"/>
    <dgm:cxn modelId="{CCC2D97D-096F-B44E-9285-9617EA27D370}" type="presParOf" srcId="{F8085355-20AC-1848-B9CC-AD75CB4B4604}" destId="{C0FE1A89-8F96-3246-B769-DE1752ED0106}" srcOrd="1" destOrd="0" presId="urn:microsoft.com/office/officeart/2005/8/layout/vList2"/>
    <dgm:cxn modelId="{8EAB0660-C36D-8D4E-94C0-B3F429383BA2}" type="presParOf" srcId="{F8085355-20AC-1848-B9CC-AD75CB4B4604}" destId="{AA64245B-C1E3-304E-B436-C5ABF80A8ECF}" srcOrd="2" destOrd="0" presId="urn:microsoft.com/office/officeart/2005/8/layout/vList2"/>
    <dgm:cxn modelId="{6428CD3A-539E-4D4F-9828-BA7EC1C4544D}" type="presParOf" srcId="{F8085355-20AC-1848-B9CC-AD75CB4B4604}" destId="{1AE7246B-77A2-F241-9B96-77F0C496A8F2}" srcOrd="3" destOrd="0" presId="urn:microsoft.com/office/officeart/2005/8/layout/vList2"/>
    <dgm:cxn modelId="{48B966BC-E9D9-8E4D-9AD3-402A791F4E1C}" type="presParOf" srcId="{F8085355-20AC-1848-B9CC-AD75CB4B4604}" destId="{4C1DB8C9-9236-304D-BED1-7999C6E692D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3A49-A90B-C445-A14F-EB6DA60EA059}">
      <dsp:nvSpPr>
        <dsp:cNvPr id="0" name=""/>
        <dsp:cNvSpPr/>
      </dsp:nvSpPr>
      <dsp:spPr>
        <a:xfrm>
          <a:off x="0" y="238807"/>
          <a:ext cx="5906327" cy="83537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literature review was conducted to assess current state of study into cyberbullying</a:t>
          </a:r>
        </a:p>
      </dsp:txBody>
      <dsp:txXfrm>
        <a:off x="40780" y="279587"/>
        <a:ext cx="5824767" cy="753819"/>
      </dsp:txXfrm>
    </dsp:sp>
    <dsp:sp modelId="{171F26DF-2DA8-CB41-BF51-5AF478552895}">
      <dsp:nvSpPr>
        <dsp:cNvPr id="0" name=""/>
        <dsp:cNvSpPr/>
      </dsp:nvSpPr>
      <dsp:spPr>
        <a:xfrm>
          <a:off x="0" y="1134667"/>
          <a:ext cx="5906327" cy="835379"/>
        </a:xfrm>
        <a:prstGeom prst="roundRect">
          <a:avLst/>
        </a:prstGeom>
        <a:solidFill>
          <a:schemeClr val="accent5">
            <a:hueOff val="20796183"/>
            <a:satOff val="-568"/>
            <a:lumOff val="-313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Trends that were highlighted throughout:</a:t>
          </a:r>
        </a:p>
      </dsp:txBody>
      <dsp:txXfrm>
        <a:off x="40780" y="1175447"/>
        <a:ext cx="5824767" cy="753819"/>
      </dsp:txXfrm>
    </dsp:sp>
    <dsp:sp modelId="{94467E9D-3019-0545-8435-5543EA7550D0}">
      <dsp:nvSpPr>
        <dsp:cNvPr id="0" name=""/>
        <dsp:cNvSpPr/>
      </dsp:nvSpPr>
      <dsp:spPr>
        <a:xfrm>
          <a:off x="0" y="1970047"/>
          <a:ext cx="5906327" cy="247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The current body of literature looks at cyberbullying through the lens of one region through the lens of incident detection or localized prevention efforts</a:t>
          </a:r>
        </a:p>
        <a:p>
          <a:pPr marL="171450" lvl="1" indent="-171450" algn="l" defTabSz="711200">
            <a:lnSpc>
              <a:spcPct val="90000"/>
            </a:lnSpc>
            <a:spcBef>
              <a:spcPct val="0"/>
            </a:spcBef>
            <a:spcAft>
              <a:spcPct val="20000"/>
            </a:spcAft>
            <a:buChar char="•"/>
          </a:pPr>
          <a:r>
            <a:rPr lang="en-US" sz="1600" kern="1200"/>
            <a:t>Emphasis on detection and machine learning approaches or </a:t>
          </a:r>
        </a:p>
        <a:p>
          <a:pPr marL="171450" lvl="1" indent="-171450" algn="l" defTabSz="711200">
            <a:lnSpc>
              <a:spcPct val="90000"/>
            </a:lnSpc>
            <a:spcBef>
              <a:spcPct val="0"/>
            </a:spcBef>
            <a:spcAft>
              <a:spcPct val="20000"/>
            </a:spcAft>
            <a:buChar char="•"/>
          </a:pPr>
          <a:r>
            <a:rPr lang="en-US" sz="1600" kern="1200"/>
            <a:t>Missed opportunity to look into different how people experience cyberbullying in different locations, be it Ecuador or Japan, or Ontario or Alberta</a:t>
          </a:r>
        </a:p>
        <a:p>
          <a:pPr marL="171450" lvl="1" indent="-171450" algn="l" defTabSz="711200">
            <a:lnSpc>
              <a:spcPct val="90000"/>
            </a:lnSpc>
            <a:spcBef>
              <a:spcPct val="0"/>
            </a:spcBef>
            <a:spcAft>
              <a:spcPct val="20000"/>
            </a:spcAft>
            <a:buChar char="•"/>
          </a:pPr>
          <a:r>
            <a:rPr lang="en-US" sz="1600" kern="1200"/>
            <a:t>Limited in scope, and results are often only valid under specific, controlled circumstances</a:t>
          </a:r>
        </a:p>
      </dsp:txBody>
      <dsp:txXfrm>
        <a:off x="0" y="1970047"/>
        <a:ext cx="5906327" cy="2477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CFEBA-4E39-DA4E-8520-D1835BAFC903}">
      <dsp:nvSpPr>
        <dsp:cNvPr id="0" name=""/>
        <dsp:cNvSpPr/>
      </dsp:nvSpPr>
      <dsp:spPr>
        <a:xfrm>
          <a:off x="0" y="147665"/>
          <a:ext cx="5906327" cy="1006931"/>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21 Articles were sampled from academic sources such as Scopus, IEEE and ResearchGate. </a:t>
          </a:r>
        </a:p>
      </dsp:txBody>
      <dsp:txXfrm>
        <a:off x="49154" y="196819"/>
        <a:ext cx="5808019" cy="908623"/>
      </dsp:txXfrm>
    </dsp:sp>
    <dsp:sp modelId="{CDD4AC73-5734-9E49-B7EA-725BD8FFE8AA}">
      <dsp:nvSpPr>
        <dsp:cNvPr id="0" name=""/>
        <dsp:cNvSpPr/>
      </dsp:nvSpPr>
      <dsp:spPr>
        <a:xfrm>
          <a:off x="0" y="1206436"/>
          <a:ext cx="5906327" cy="1006931"/>
        </a:xfrm>
        <a:prstGeom prst="roundRect">
          <a:avLst/>
        </a:prstGeom>
        <a:solidFill>
          <a:schemeClr val="accent2">
            <a:hueOff val="-1939188"/>
            <a:satOff val="-4386"/>
            <a:lumOff val="-284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Topics included analysis of cyberbullying and the application of machine learning algorithms in the detection or prevention of cyberbullying</a:t>
          </a:r>
        </a:p>
      </dsp:txBody>
      <dsp:txXfrm>
        <a:off x="49154" y="1255590"/>
        <a:ext cx="5808019" cy="908623"/>
      </dsp:txXfrm>
    </dsp:sp>
    <dsp:sp modelId="{75630684-E6B9-3249-8FAB-16251E668803}">
      <dsp:nvSpPr>
        <dsp:cNvPr id="0" name=""/>
        <dsp:cNvSpPr/>
      </dsp:nvSpPr>
      <dsp:spPr>
        <a:xfrm>
          <a:off x="0" y="2265208"/>
          <a:ext cx="5906327" cy="1006931"/>
        </a:xfrm>
        <a:prstGeom prst="roundRect">
          <a:avLst/>
        </a:prstGeom>
        <a:solidFill>
          <a:schemeClr val="accent2">
            <a:hueOff val="-3878375"/>
            <a:satOff val="-8771"/>
            <a:lumOff val="-568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objective of the review was to attempt to answer two primary research questions:</a:t>
          </a:r>
        </a:p>
      </dsp:txBody>
      <dsp:txXfrm>
        <a:off x="49154" y="2314362"/>
        <a:ext cx="5808019" cy="908623"/>
      </dsp:txXfrm>
    </dsp:sp>
    <dsp:sp modelId="{2E58B21F-2550-EF4A-9E1D-7E15958D1FF9}">
      <dsp:nvSpPr>
        <dsp:cNvPr id="0" name=""/>
        <dsp:cNvSpPr/>
      </dsp:nvSpPr>
      <dsp:spPr>
        <a:xfrm>
          <a:off x="0" y="3272139"/>
          <a:ext cx="5906327"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i="1" kern="1200" dirty="0"/>
            <a:t>RQ1: What is the efficacy of applying machine learning principles to the detection of cyberbullying across social media communities?</a:t>
          </a:r>
          <a:endParaRPr lang="en-US" sz="1400" kern="1200" dirty="0"/>
        </a:p>
        <a:p>
          <a:pPr marL="114300" lvl="1" indent="-114300" algn="l" defTabSz="622300">
            <a:lnSpc>
              <a:spcPct val="90000"/>
            </a:lnSpc>
            <a:spcBef>
              <a:spcPct val="0"/>
            </a:spcBef>
            <a:spcAft>
              <a:spcPct val="20000"/>
            </a:spcAft>
            <a:buChar char="•"/>
          </a:pPr>
          <a:r>
            <a:rPr lang="en-CA" sz="1400" i="1" kern="1200" dirty="0"/>
            <a:t>RQ2: How does the cybersecurity research community address cyberbullying as a universal phenomenon, distinguished by a diversity of languages, cultures and political ideologies?</a:t>
          </a:r>
          <a:endParaRPr lang="en-US" sz="1400" kern="1200" dirty="0"/>
        </a:p>
      </dsp:txBody>
      <dsp:txXfrm>
        <a:off x="0" y="3272139"/>
        <a:ext cx="5906327" cy="1266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EB854-FA55-8848-AD71-CFBEA653BF41}">
      <dsp:nvSpPr>
        <dsp:cNvPr id="0" name=""/>
        <dsp:cNvSpPr/>
      </dsp:nvSpPr>
      <dsp:spPr>
        <a:xfrm>
          <a:off x="0" y="416332"/>
          <a:ext cx="5906327" cy="4252500"/>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8397" tIns="562356" rIns="458397"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Develop a survey using a survey generator such as Qualtrics or </a:t>
          </a:r>
          <a:r>
            <a:rPr lang="en-US" sz="2700" kern="1200" dirty="0" err="1"/>
            <a:t>Surveymonkey</a:t>
          </a:r>
          <a:r>
            <a:rPr lang="en-US" sz="2700" kern="1200" dirty="0"/>
            <a:t>.</a:t>
          </a:r>
        </a:p>
        <a:p>
          <a:pPr marL="228600" lvl="1" indent="-228600" algn="l" defTabSz="1200150">
            <a:lnSpc>
              <a:spcPct val="90000"/>
            </a:lnSpc>
            <a:spcBef>
              <a:spcPct val="0"/>
            </a:spcBef>
            <a:spcAft>
              <a:spcPct val="15000"/>
            </a:spcAft>
            <a:buChar char="•"/>
          </a:pPr>
          <a:r>
            <a:rPr lang="en-US" sz="2700" kern="1200" dirty="0"/>
            <a:t>Number of questions should be limited to a maximum of 10 since we’re having people volunteer their time and we want to maximize response rate </a:t>
          </a:r>
        </a:p>
      </dsp:txBody>
      <dsp:txXfrm>
        <a:off x="0" y="416332"/>
        <a:ext cx="5906327" cy="4252500"/>
      </dsp:txXfrm>
    </dsp:sp>
    <dsp:sp modelId="{0EB61B53-E4B1-0845-BE5E-B2D85C2C3BF9}">
      <dsp:nvSpPr>
        <dsp:cNvPr id="0" name=""/>
        <dsp:cNvSpPr/>
      </dsp:nvSpPr>
      <dsp:spPr>
        <a:xfrm>
          <a:off x="295316" y="17812"/>
          <a:ext cx="4134429" cy="79704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72" tIns="0" rIns="156272" bIns="0" numCol="1" spcCol="1270" anchor="ctr" anchorCtr="0">
          <a:noAutofit/>
        </a:bodyPr>
        <a:lstStyle/>
        <a:p>
          <a:pPr marL="0" lvl="0" indent="0" algn="l" defTabSz="1200150">
            <a:lnSpc>
              <a:spcPct val="90000"/>
            </a:lnSpc>
            <a:spcBef>
              <a:spcPct val="0"/>
            </a:spcBef>
            <a:spcAft>
              <a:spcPct val="35000"/>
            </a:spcAft>
            <a:buNone/>
          </a:pPr>
          <a:r>
            <a:rPr lang="en-US" sz="2700" kern="1200"/>
            <a:t>Data Collection:</a:t>
          </a:r>
        </a:p>
      </dsp:txBody>
      <dsp:txXfrm>
        <a:off x="334224" y="56720"/>
        <a:ext cx="4056613"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2ED8F-09F5-9943-8818-F276895B1EB9}">
      <dsp:nvSpPr>
        <dsp:cNvPr id="0" name=""/>
        <dsp:cNvSpPr/>
      </dsp:nvSpPr>
      <dsp:spPr>
        <a:xfrm>
          <a:off x="0" y="72882"/>
          <a:ext cx="5816600" cy="1347840"/>
        </a:xfrm>
        <a:prstGeom prst="round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Risks are relatively minor since no personally identifiable information will be collected</a:t>
          </a:r>
        </a:p>
      </dsp:txBody>
      <dsp:txXfrm>
        <a:off x="65796" y="138678"/>
        <a:ext cx="5685008" cy="1216248"/>
      </dsp:txXfrm>
    </dsp:sp>
    <dsp:sp modelId="{AA64245B-C1E3-304E-B436-C5ABF80A8ECF}">
      <dsp:nvSpPr>
        <dsp:cNvPr id="0" name=""/>
        <dsp:cNvSpPr/>
      </dsp:nvSpPr>
      <dsp:spPr>
        <a:xfrm>
          <a:off x="0" y="1489842"/>
          <a:ext cx="5816600" cy="1347840"/>
        </a:xfrm>
        <a:prstGeom prst="roundRect">
          <a:avLst/>
        </a:prstGeom>
        <a:blipFill rotWithShape="1">
          <a:blip xmlns:r="http://schemas.openxmlformats.org/officeDocument/2006/relationships" r:embed="rId1">
            <a:duotone>
              <a:schemeClr val="accent5">
                <a:hueOff val="10398092"/>
                <a:satOff val="-284"/>
                <a:lumOff val="-1569"/>
                <a:alphaOff val="0"/>
                <a:tint val="98000"/>
                <a:lumMod val="102000"/>
              </a:schemeClr>
              <a:schemeClr val="accent5">
                <a:hueOff val="10398092"/>
                <a:satOff val="-284"/>
                <a:lumOff val="-1569"/>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Survey is completely anonymous and voluntary</a:t>
          </a:r>
        </a:p>
      </dsp:txBody>
      <dsp:txXfrm>
        <a:off x="65796" y="1555638"/>
        <a:ext cx="5685008" cy="1216248"/>
      </dsp:txXfrm>
    </dsp:sp>
    <dsp:sp modelId="{4C1DB8C9-9236-304D-BED1-7999C6E692D3}">
      <dsp:nvSpPr>
        <dsp:cNvPr id="0" name=""/>
        <dsp:cNvSpPr/>
      </dsp:nvSpPr>
      <dsp:spPr>
        <a:xfrm>
          <a:off x="0" y="2906802"/>
          <a:ext cx="5816600" cy="1347840"/>
        </a:xfrm>
        <a:prstGeom prst="roundRect">
          <a:avLst/>
        </a:prstGeom>
        <a:blipFill rotWithShape="1">
          <a:blip xmlns:r="http://schemas.openxmlformats.org/officeDocument/2006/relationships" r:embed="rId1">
            <a:duotone>
              <a:schemeClr val="accent5">
                <a:hueOff val="20796183"/>
                <a:satOff val="-568"/>
                <a:lumOff val="-3138"/>
                <a:alphaOff val="0"/>
                <a:tint val="98000"/>
                <a:lumMod val="102000"/>
              </a:schemeClr>
              <a:schemeClr val="accent5">
                <a:hueOff val="20796183"/>
                <a:satOff val="-568"/>
                <a:lumOff val="-3138"/>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Survey targets those above 18 and any submissions with an age below 17 can be removed from the dataset</a:t>
          </a:r>
        </a:p>
      </dsp:txBody>
      <dsp:txXfrm>
        <a:off x="65796" y="2972598"/>
        <a:ext cx="5685008" cy="1216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3/29/22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3/29/22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1.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F7CB-CD49-D64A-9EFD-FAD377A72BEB}"/>
              </a:ext>
            </a:extLst>
          </p:cNvPr>
          <p:cNvSpPr>
            <a:spLocks noGrp="1"/>
          </p:cNvSpPr>
          <p:nvPr>
            <p:ph type="ctrTitle"/>
          </p:nvPr>
        </p:nvSpPr>
        <p:spPr/>
        <p:txBody>
          <a:bodyPr/>
          <a:lstStyle/>
          <a:p>
            <a:r>
              <a:rPr lang="en-US" dirty="0"/>
              <a:t>The Regional Demographic Influences Motivating Cyberbullying in Urban Centers Across Canada| Research Proposal</a:t>
            </a:r>
          </a:p>
        </p:txBody>
      </p:sp>
      <p:sp>
        <p:nvSpPr>
          <p:cNvPr id="3" name="Subtitle 2">
            <a:extLst>
              <a:ext uri="{FF2B5EF4-FFF2-40B4-BE49-F238E27FC236}">
                <a16:creationId xmlns:a16="http://schemas.microsoft.com/office/drawing/2014/main" id="{45DE7298-2188-8E42-B0D8-50DFF0B25A1D}"/>
              </a:ext>
            </a:extLst>
          </p:cNvPr>
          <p:cNvSpPr>
            <a:spLocks noGrp="1"/>
          </p:cNvSpPr>
          <p:nvPr>
            <p:ph type="subTitle" idx="1"/>
          </p:nvPr>
        </p:nvSpPr>
        <p:spPr>
          <a:xfrm>
            <a:off x="810001" y="5280847"/>
            <a:ext cx="10572000" cy="1249162"/>
          </a:xfrm>
        </p:spPr>
        <p:txBody>
          <a:bodyPr>
            <a:normAutofit/>
          </a:bodyPr>
          <a:lstStyle/>
          <a:p>
            <a:r>
              <a:rPr lang="en-US" dirty="0"/>
              <a:t>Presented by: Simon Miller as part of the University of Essex Computing Department</a:t>
            </a:r>
          </a:p>
          <a:p>
            <a:r>
              <a:rPr lang="en-US" dirty="0"/>
              <a:t>Advisor: Stephanie </a:t>
            </a:r>
            <a:r>
              <a:rPr lang="en-US" dirty="0" err="1"/>
              <a:t>Paladini</a:t>
            </a:r>
            <a:endParaRPr lang="en-US" dirty="0"/>
          </a:p>
        </p:txBody>
      </p:sp>
      <p:pic>
        <p:nvPicPr>
          <p:cNvPr id="5" name="Audio 4">
            <a:hlinkClick r:id="" action="ppaction://media"/>
            <a:extLst>
              <a:ext uri="{FF2B5EF4-FFF2-40B4-BE49-F238E27FC236}">
                <a16:creationId xmlns:a16="http://schemas.microsoft.com/office/drawing/2014/main" id="{F6184928-D600-0647-B089-4B67256086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69216710"/>
      </p:ext>
    </p:extLst>
  </p:cSld>
  <p:clrMapOvr>
    <a:masterClrMapping/>
  </p:clrMapOvr>
  <mc:AlternateContent xmlns:mc="http://schemas.openxmlformats.org/markup-compatibility/2006">
    <mc:Choice xmlns:p14="http://schemas.microsoft.com/office/powerpoint/2010/main" Requires="p14">
      <p:transition spd="slow" p14:dur="2000" advTm="29771"/>
    </mc:Choice>
    <mc:Fallback>
      <p:transition spd="slow" advTm="2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70C9DD-3553-AD46-967D-2957E3227473}"/>
              </a:ext>
            </a:extLst>
          </p:cNvPr>
          <p:cNvSpPr>
            <a:spLocks noGrp="1"/>
          </p:cNvSpPr>
          <p:nvPr>
            <p:ph type="title"/>
          </p:nvPr>
        </p:nvSpPr>
        <p:spPr>
          <a:xfrm>
            <a:off x="451515" y="1734857"/>
            <a:ext cx="3765483" cy="3388287"/>
          </a:xfrm>
        </p:spPr>
        <p:txBody>
          <a:bodyPr anchor="ctr">
            <a:normAutofit/>
          </a:bodyPr>
          <a:lstStyle/>
          <a:p>
            <a:r>
              <a:rPr lang="en-US" dirty="0"/>
              <a:t>Data Analysis</a:t>
            </a:r>
          </a:p>
        </p:txBody>
      </p:sp>
      <p:sp>
        <p:nvSpPr>
          <p:cNvPr id="3" name="Content Placeholder 2">
            <a:extLst>
              <a:ext uri="{FF2B5EF4-FFF2-40B4-BE49-F238E27FC236}">
                <a16:creationId xmlns:a16="http://schemas.microsoft.com/office/drawing/2014/main" id="{A3BA165D-AC7B-AD47-92B4-F6BBDCB3E2BF}"/>
              </a:ext>
            </a:extLst>
          </p:cNvPr>
          <p:cNvSpPr>
            <a:spLocks noGrp="1"/>
          </p:cNvSpPr>
          <p:nvPr>
            <p:ph idx="1"/>
          </p:nvPr>
        </p:nvSpPr>
        <p:spPr>
          <a:xfrm>
            <a:off x="6008068" y="978993"/>
            <a:ext cx="5365218" cy="4900014"/>
          </a:xfrm>
          <a:effectLst/>
        </p:spPr>
        <p:txBody>
          <a:bodyPr>
            <a:normAutofit/>
          </a:bodyPr>
          <a:lstStyle/>
          <a:p>
            <a:r>
              <a:rPr lang="en-US" dirty="0"/>
              <a:t>The data collected will provide key insights into the demographics of cyberbullying across Canada</a:t>
            </a:r>
          </a:p>
          <a:p>
            <a:r>
              <a:rPr lang="en-US" dirty="0"/>
              <a:t>Responses are largely Boolean with </a:t>
            </a:r>
          </a:p>
          <a:p>
            <a:pPr lvl="1"/>
            <a:r>
              <a:rPr lang="en-US" dirty="0"/>
              <a:t>Yes = 1 </a:t>
            </a:r>
          </a:p>
          <a:p>
            <a:pPr lvl="1"/>
            <a:r>
              <a:rPr lang="en-US" dirty="0"/>
              <a:t>No = 0 </a:t>
            </a:r>
          </a:p>
          <a:p>
            <a:pPr lvl="1"/>
            <a:r>
              <a:rPr lang="en-US" dirty="0"/>
              <a:t>Blank = Null which is represented as a 0</a:t>
            </a:r>
          </a:p>
          <a:p>
            <a:r>
              <a:rPr lang="en-US" dirty="0"/>
              <a:t>Datatype does not lend to correlation analysis, though future study would see value in data analysis where it fits.</a:t>
            </a:r>
          </a:p>
        </p:txBody>
      </p:sp>
      <p:pic>
        <p:nvPicPr>
          <p:cNvPr id="7" name="Audio 6">
            <a:hlinkClick r:id="" action="ppaction://media"/>
            <a:extLst>
              <a:ext uri="{FF2B5EF4-FFF2-40B4-BE49-F238E27FC236}">
                <a16:creationId xmlns:a16="http://schemas.microsoft.com/office/drawing/2014/main" id="{20357842-F48D-DE4B-B4EF-5004873581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25684819"/>
      </p:ext>
    </p:extLst>
  </p:cSld>
  <p:clrMapOvr>
    <a:masterClrMapping/>
  </p:clrMapOvr>
  <mc:AlternateContent xmlns:mc="http://schemas.openxmlformats.org/markup-compatibility/2006">
    <mc:Choice xmlns:p14="http://schemas.microsoft.com/office/powerpoint/2010/main" Requires="p14">
      <p:transition spd="slow" p14:dur="2000" advTm="73800"/>
    </mc:Choice>
    <mc:Fallback>
      <p:transition spd="slow" advTm="73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5A1C-0FF8-314E-AF01-30B4278314F4}"/>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FA45D79-9706-9D44-A637-BF0796095B96}"/>
              </a:ext>
            </a:extLst>
          </p:cNvPr>
          <p:cNvSpPr>
            <a:spLocks noGrp="1"/>
          </p:cNvSpPr>
          <p:nvPr>
            <p:ph idx="1"/>
          </p:nvPr>
        </p:nvSpPr>
        <p:spPr/>
        <p:txBody>
          <a:bodyPr/>
          <a:lstStyle/>
          <a:p>
            <a:r>
              <a:rPr lang="en-US" dirty="0"/>
              <a:t>Data can be best represented and discussed graphically</a:t>
            </a:r>
          </a:p>
          <a:p>
            <a:r>
              <a:rPr lang="en-US" dirty="0"/>
              <a:t>Largely Pie and Bar chart </a:t>
            </a:r>
          </a:p>
          <a:p>
            <a:r>
              <a:rPr lang="en-US" dirty="0"/>
              <a:t>Key Points: </a:t>
            </a:r>
          </a:p>
          <a:p>
            <a:pPr lvl="1"/>
            <a:r>
              <a:rPr lang="en-US" dirty="0"/>
              <a:t>Relationship between age, sex, race or beliefs and experiences with cyberbullying</a:t>
            </a:r>
          </a:p>
          <a:p>
            <a:pPr lvl="1"/>
            <a:r>
              <a:rPr lang="en-US" dirty="0"/>
              <a:t>Assessment compared between cities</a:t>
            </a:r>
          </a:p>
          <a:p>
            <a:pPr lvl="1"/>
            <a:r>
              <a:rPr lang="en-US" dirty="0"/>
              <a:t>Aggregate analysis to provide insight into cyberbullying across Canada </a:t>
            </a:r>
          </a:p>
        </p:txBody>
      </p:sp>
      <p:pic>
        <p:nvPicPr>
          <p:cNvPr id="4" name="Audio 3">
            <a:hlinkClick r:id="" action="ppaction://media"/>
            <a:extLst>
              <a:ext uri="{FF2B5EF4-FFF2-40B4-BE49-F238E27FC236}">
                <a16:creationId xmlns:a16="http://schemas.microsoft.com/office/drawing/2014/main" id="{E4533A05-CCC7-7145-948D-3771D7C5DE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87699986"/>
      </p:ext>
    </p:extLst>
  </p:cSld>
  <p:clrMapOvr>
    <a:masterClrMapping/>
  </p:clrMapOvr>
  <mc:AlternateContent xmlns:mc="http://schemas.openxmlformats.org/markup-compatibility/2006">
    <mc:Choice xmlns:p14="http://schemas.microsoft.com/office/powerpoint/2010/main" Requires="p14">
      <p:transition spd="slow" p14:dur="2000" advTm="33649"/>
    </mc:Choice>
    <mc:Fallback>
      <p:transition spd="slow" advTm="33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FBF8D6E-BB55-F744-A145-26BDBECE765C}"/>
              </a:ext>
            </a:extLst>
          </p:cNvPr>
          <p:cNvSpPr>
            <a:spLocks noGrp="1"/>
          </p:cNvSpPr>
          <p:nvPr>
            <p:ph type="title"/>
          </p:nvPr>
        </p:nvSpPr>
        <p:spPr>
          <a:xfrm>
            <a:off x="641754" y="1918252"/>
            <a:ext cx="3365439" cy="3997635"/>
          </a:xfrm>
        </p:spPr>
        <p:txBody>
          <a:bodyPr anchor="t">
            <a:normAutofit/>
          </a:bodyPr>
          <a:lstStyle/>
          <a:p>
            <a:r>
              <a:rPr lang="en-US" sz="4400" dirty="0"/>
              <a:t>Risks and Ethics</a:t>
            </a:r>
          </a:p>
        </p:txBody>
      </p:sp>
      <p:graphicFrame>
        <p:nvGraphicFramePr>
          <p:cNvPr id="12" name="Content Placeholder 2">
            <a:extLst>
              <a:ext uri="{FF2B5EF4-FFF2-40B4-BE49-F238E27FC236}">
                <a16:creationId xmlns:a16="http://schemas.microsoft.com/office/drawing/2014/main" id="{650323BD-B296-3438-D3D2-85F72C26312C}"/>
              </a:ext>
            </a:extLst>
          </p:cNvPr>
          <p:cNvGraphicFramePr>
            <a:graphicFrameLocks noGrp="1"/>
          </p:cNvGraphicFramePr>
          <p:nvPr>
            <p:ph idx="1"/>
            <p:extLst>
              <p:ext uri="{D42A27DB-BD31-4B8C-83A1-F6EECF244321}">
                <p14:modId xmlns:p14="http://schemas.microsoft.com/office/powerpoint/2010/main" val="513500959"/>
              </p:ext>
            </p:extLst>
          </p:nvPr>
        </p:nvGraphicFramePr>
        <p:xfrm>
          <a:off x="5556250" y="1262063"/>
          <a:ext cx="5816600" cy="43275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07585D4F-CF2C-3643-BCFC-F9785D6F4FD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05088196"/>
      </p:ext>
    </p:extLst>
  </p:cSld>
  <p:clrMapOvr>
    <a:masterClrMapping/>
  </p:clrMapOvr>
  <mc:AlternateContent xmlns:mc="http://schemas.openxmlformats.org/markup-compatibility/2006">
    <mc:Choice xmlns:p14="http://schemas.microsoft.com/office/powerpoint/2010/main" Requires="p14">
      <p:transition spd="slow" p14:dur="2000" advTm="26966"/>
    </mc:Choice>
    <mc:Fallback>
      <p:transition spd="slow" advTm="26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4">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A5A1C-0FF8-314E-AF01-30B4278314F4}"/>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400"/>
              <a:t>Ethical Considerations</a:t>
            </a:r>
          </a:p>
        </p:txBody>
      </p:sp>
      <p:pic>
        <p:nvPicPr>
          <p:cNvPr id="1026" name="Picture 2">
            <a:extLst>
              <a:ext uri="{FF2B5EF4-FFF2-40B4-BE49-F238E27FC236}">
                <a16:creationId xmlns:a16="http://schemas.microsoft.com/office/drawing/2014/main" id="{863424E6-998C-E648-BE55-62A36733809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0317" y="551791"/>
            <a:ext cx="7129315" cy="5489570"/>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B513A3-9CA6-AA42-9792-3FB86D1E06EA}"/>
              </a:ext>
            </a:extLst>
          </p:cNvPr>
          <p:cNvSpPr txBox="1"/>
          <p:nvPr/>
        </p:nvSpPr>
        <p:spPr>
          <a:xfrm>
            <a:off x="4790317" y="6121543"/>
            <a:ext cx="3873998" cy="369332"/>
          </a:xfrm>
          <a:prstGeom prst="rect">
            <a:avLst/>
          </a:prstGeom>
          <a:noFill/>
        </p:spPr>
        <p:txBody>
          <a:bodyPr wrap="square" rtlCol="0">
            <a:spAutoFit/>
          </a:bodyPr>
          <a:lstStyle/>
          <a:p>
            <a:r>
              <a:rPr lang="en-US" dirty="0"/>
              <a:t>(University of Waterloo, 2014)</a:t>
            </a:r>
          </a:p>
        </p:txBody>
      </p:sp>
      <p:pic>
        <p:nvPicPr>
          <p:cNvPr id="3" name="Audio 2">
            <a:hlinkClick r:id="" action="ppaction://media"/>
            <a:extLst>
              <a:ext uri="{FF2B5EF4-FFF2-40B4-BE49-F238E27FC236}">
                <a16:creationId xmlns:a16="http://schemas.microsoft.com/office/drawing/2014/main" id="{9A1EA998-058A-6B48-831D-4578013546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0255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617"/>
    </mc:Choice>
    <mc:Fallback>
      <p:transition spd="slow" advTm="3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5A1C-0FF8-314E-AF01-30B4278314F4}"/>
              </a:ext>
            </a:extLst>
          </p:cNvPr>
          <p:cNvSpPr>
            <a:spLocks noGrp="1"/>
          </p:cNvSpPr>
          <p:nvPr>
            <p:ph type="title"/>
          </p:nvPr>
        </p:nvSpPr>
        <p:spPr/>
        <p:txBody>
          <a:bodyPr/>
          <a:lstStyle/>
          <a:p>
            <a:r>
              <a:rPr lang="en-US" dirty="0"/>
              <a:t>Artifacts and Outcomes</a:t>
            </a:r>
          </a:p>
        </p:txBody>
      </p:sp>
      <p:sp>
        <p:nvSpPr>
          <p:cNvPr id="3" name="Content Placeholder 2">
            <a:extLst>
              <a:ext uri="{FF2B5EF4-FFF2-40B4-BE49-F238E27FC236}">
                <a16:creationId xmlns:a16="http://schemas.microsoft.com/office/drawing/2014/main" id="{2FA45D79-9706-9D44-A637-BF0796095B96}"/>
              </a:ext>
            </a:extLst>
          </p:cNvPr>
          <p:cNvSpPr>
            <a:spLocks noGrp="1"/>
          </p:cNvSpPr>
          <p:nvPr>
            <p:ph idx="1"/>
          </p:nvPr>
        </p:nvSpPr>
        <p:spPr/>
        <p:txBody>
          <a:bodyPr/>
          <a:lstStyle/>
          <a:p>
            <a:r>
              <a:rPr lang="en-US" dirty="0"/>
              <a:t>Because this project does not generate a piece of software, or produce any code the artifacts in this case is the survey data and the survey itself</a:t>
            </a:r>
          </a:p>
        </p:txBody>
      </p:sp>
      <p:pic>
        <p:nvPicPr>
          <p:cNvPr id="6" name="Audio 5">
            <a:hlinkClick r:id="" action="ppaction://media"/>
            <a:extLst>
              <a:ext uri="{FF2B5EF4-FFF2-40B4-BE49-F238E27FC236}">
                <a16:creationId xmlns:a16="http://schemas.microsoft.com/office/drawing/2014/main" id="{28BB1DCF-0726-7C42-81CA-F31D8899E4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41136936"/>
      </p:ext>
    </p:extLst>
  </p:cSld>
  <p:clrMapOvr>
    <a:masterClrMapping/>
  </p:clrMapOvr>
  <mc:AlternateContent xmlns:mc="http://schemas.openxmlformats.org/markup-compatibility/2006">
    <mc:Choice xmlns:p14="http://schemas.microsoft.com/office/powerpoint/2010/main" Requires="p14">
      <p:transition spd="slow" p14:dur="2000" advTm="49167"/>
    </mc:Choice>
    <mc:Fallback>
      <p:transition spd="slow" advTm="4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6CC-4E76-2742-865A-39A2B3C82782}"/>
              </a:ext>
            </a:extLst>
          </p:cNvPr>
          <p:cNvSpPr>
            <a:spLocks noGrp="1"/>
          </p:cNvSpPr>
          <p:nvPr>
            <p:ph type="title"/>
          </p:nvPr>
        </p:nvSpPr>
        <p:spPr/>
        <p:txBody>
          <a:bodyPr/>
          <a:lstStyle/>
          <a:p>
            <a:r>
              <a:rPr lang="en-US" dirty="0"/>
              <a:t>Timeline Estimates</a:t>
            </a:r>
          </a:p>
        </p:txBody>
      </p:sp>
      <p:pic>
        <p:nvPicPr>
          <p:cNvPr id="4" name="Content Placeholder 3">
            <a:extLst>
              <a:ext uri="{FF2B5EF4-FFF2-40B4-BE49-F238E27FC236}">
                <a16:creationId xmlns:a16="http://schemas.microsoft.com/office/drawing/2014/main" id="{8C4BEF04-98DE-AC48-AC74-08C0838A1E67}"/>
              </a:ext>
            </a:extLst>
          </p:cNvPr>
          <p:cNvPicPr>
            <a:picLocks noGrp="1" noChangeAspect="1"/>
          </p:cNvPicPr>
          <p:nvPr>
            <p:ph idx="1"/>
          </p:nvPr>
        </p:nvPicPr>
        <p:blipFill>
          <a:blip r:embed="rId4"/>
          <a:stretch>
            <a:fillRect/>
          </a:stretch>
        </p:blipFill>
        <p:spPr>
          <a:xfrm>
            <a:off x="409101" y="3429000"/>
            <a:ext cx="11373795" cy="1902436"/>
          </a:xfrm>
          <a:prstGeom prst="rect">
            <a:avLst/>
          </a:prstGeom>
        </p:spPr>
      </p:pic>
      <p:pic>
        <p:nvPicPr>
          <p:cNvPr id="12" name="Audio 11">
            <a:hlinkClick r:id="" action="ppaction://media"/>
            <a:extLst>
              <a:ext uri="{FF2B5EF4-FFF2-40B4-BE49-F238E27FC236}">
                <a16:creationId xmlns:a16="http://schemas.microsoft.com/office/drawing/2014/main" id="{37F21CA9-C6AD-984E-B6D6-A1AD400313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63364103"/>
      </p:ext>
    </p:extLst>
  </p:cSld>
  <p:clrMapOvr>
    <a:masterClrMapping/>
  </p:clrMapOvr>
  <mc:AlternateContent xmlns:mc="http://schemas.openxmlformats.org/markup-compatibility/2006">
    <mc:Choice xmlns:p14="http://schemas.microsoft.com/office/powerpoint/2010/main" Requires="p14">
      <p:transition spd="slow" p14:dur="2000" advTm="103438"/>
    </mc:Choice>
    <mc:Fallback>
      <p:transition spd="slow" advTm="103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6CC-4E76-2742-865A-39A2B3C82782}"/>
              </a:ext>
            </a:extLst>
          </p:cNvPr>
          <p:cNvSpPr>
            <a:spLocks noGrp="1"/>
          </p:cNvSpPr>
          <p:nvPr>
            <p:ph type="title"/>
          </p:nvPr>
        </p:nvSpPr>
        <p:spPr/>
        <p:txBody>
          <a:bodyPr/>
          <a:lstStyle/>
          <a:p>
            <a:r>
              <a:rPr lang="en-US" dirty="0"/>
              <a:t>Thank You!</a:t>
            </a:r>
          </a:p>
        </p:txBody>
      </p:sp>
      <p:pic>
        <p:nvPicPr>
          <p:cNvPr id="4" name="Audio 3">
            <a:hlinkClick r:id="" action="ppaction://media"/>
            <a:extLst>
              <a:ext uri="{FF2B5EF4-FFF2-40B4-BE49-F238E27FC236}">
                <a16:creationId xmlns:a16="http://schemas.microsoft.com/office/drawing/2014/main" id="{4A552F5E-554B-7C46-B90E-B7E362618A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20375587"/>
      </p:ext>
    </p:extLst>
  </p:cSld>
  <p:clrMapOvr>
    <a:masterClrMapping/>
  </p:clrMapOvr>
  <mc:AlternateContent xmlns:mc="http://schemas.openxmlformats.org/markup-compatibility/2006">
    <mc:Choice xmlns:p14="http://schemas.microsoft.com/office/powerpoint/2010/main" Requires="p14">
      <p:transition spd="slow" p14:dur="2000" advTm="35403"/>
    </mc:Choice>
    <mc:Fallback>
      <p:transition spd="slow" advTm="3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6CC-4E76-2742-865A-39A2B3C82782}"/>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1C445BF0-BC21-2B44-83EE-CA5B5DE34EBB}"/>
              </a:ext>
            </a:extLst>
          </p:cNvPr>
          <p:cNvSpPr>
            <a:spLocks noGrp="1"/>
          </p:cNvSpPr>
          <p:nvPr>
            <p:ph idx="1"/>
          </p:nvPr>
        </p:nvSpPr>
        <p:spPr/>
        <p:txBody>
          <a:bodyPr>
            <a:normAutofit fontScale="77500" lnSpcReduction="20000"/>
          </a:bodyPr>
          <a:lstStyle/>
          <a:p>
            <a:r>
              <a:rPr lang="en-CA" dirty="0" err="1"/>
              <a:t>Koggalahewa</a:t>
            </a:r>
            <a:r>
              <a:rPr lang="en-CA" dirty="0"/>
              <a:t>, D., Xu, Y. and Foo, E. (2022). An unsupervised method for social network spammer detection based on user information interests. </a:t>
            </a:r>
            <a:r>
              <a:rPr lang="en-CA" i="1" dirty="0"/>
              <a:t>Journal of Big Data</a:t>
            </a:r>
            <a:r>
              <a:rPr lang="en-CA" dirty="0"/>
              <a:t>, 9(1). Available at: https://</a:t>
            </a:r>
            <a:r>
              <a:rPr lang="en-CA" dirty="0" err="1"/>
              <a:t>journalofbigdata.springeropen.com</a:t>
            </a:r>
            <a:r>
              <a:rPr lang="en-CA" dirty="0"/>
              <a:t>/track/pdf/10.1186/s40537-021-00552-5.pdf [Accessed 14 Mar. 2022].</a:t>
            </a:r>
          </a:p>
          <a:p>
            <a:r>
              <a:rPr lang="en-CA" dirty="0"/>
              <a:t>Kramer, L. (2021). </a:t>
            </a:r>
            <a:r>
              <a:rPr lang="en-CA" i="1" dirty="0"/>
              <a:t>How to Write a Research Proposal</a:t>
            </a:r>
            <a:r>
              <a:rPr lang="en-CA" dirty="0"/>
              <a:t>. [online] How to Write a Research Proposal | Guide with Examples. Available at: https://</a:t>
            </a:r>
            <a:r>
              <a:rPr lang="en-CA" dirty="0" err="1"/>
              <a:t>www.grammarly.com</a:t>
            </a:r>
            <a:r>
              <a:rPr lang="en-CA" dirty="0"/>
              <a:t>/blog/how-to-write-a-research-proposal/ [Accessed 27 Mar. 2022].</a:t>
            </a:r>
          </a:p>
          <a:p>
            <a:r>
              <a:rPr lang="en-CA" dirty="0"/>
              <a:t>University of Waterloo (2014). </a:t>
            </a:r>
            <a:r>
              <a:rPr lang="en-CA" i="1" dirty="0"/>
              <a:t>Does my data collection activity require ethics review?</a:t>
            </a:r>
            <a:r>
              <a:rPr lang="en-CA" dirty="0"/>
              <a:t> </a:t>
            </a:r>
            <a:r>
              <a:rPr lang="en-CA" dirty="0" err="1"/>
              <a:t>uwaterloo.ca</a:t>
            </a:r>
            <a:r>
              <a:rPr lang="en-CA" dirty="0"/>
              <a:t>. Available at: https://</a:t>
            </a:r>
            <a:r>
              <a:rPr lang="en-CA" dirty="0" err="1"/>
              <a:t>uwaterloo.ca</a:t>
            </a:r>
            <a:r>
              <a:rPr lang="en-CA" dirty="0"/>
              <a:t>/research/office-research-ethics/research-human-participants/pre-submission-and-training/human-research-guidelines-and-policies-alphabetical-list/does-my-data-collection-activity-require-ethics-review [Accessed 25 Mar. 2022].</a:t>
            </a:r>
          </a:p>
          <a:p>
            <a:r>
              <a:rPr lang="en-CA" dirty="0" err="1"/>
              <a:t>Yokotani</a:t>
            </a:r>
            <a:r>
              <a:rPr lang="en-CA" dirty="0"/>
              <a:t>, K. and Takano, M. (2022). Predicting cyber offenders and victims and their offense and damage time from routine chat times and online social network activities. </a:t>
            </a:r>
            <a:r>
              <a:rPr lang="en-CA" i="1" dirty="0"/>
              <a:t>Computers in Human Behavior</a:t>
            </a:r>
            <a:r>
              <a:rPr lang="en-CA" dirty="0"/>
              <a:t>, [online] 128, p.107099. Available at: https://</a:t>
            </a:r>
            <a:r>
              <a:rPr lang="en-CA" dirty="0" err="1"/>
              <a:t>www.sciencedirect.com</a:t>
            </a:r>
            <a:r>
              <a:rPr lang="en-CA" dirty="0"/>
              <a:t>/science/article/abs/</a:t>
            </a:r>
            <a:r>
              <a:rPr lang="en-CA" dirty="0" err="1"/>
              <a:t>pii</a:t>
            </a:r>
            <a:r>
              <a:rPr lang="en-CA" dirty="0"/>
              <a:t>/S0747563221004222 [Accessed 27 Feb. 2022].</a:t>
            </a:r>
          </a:p>
          <a:p>
            <a:pPr marL="0" indent="0">
              <a:buNone/>
            </a:pPr>
            <a:br>
              <a:rPr lang="en-CA" dirty="0"/>
            </a:br>
            <a:endParaRPr lang="en-US" dirty="0"/>
          </a:p>
        </p:txBody>
      </p:sp>
    </p:spTree>
    <p:extLst>
      <p:ext uri="{BB962C8B-B14F-4D97-AF65-F5344CB8AC3E}">
        <p14:creationId xmlns:p14="http://schemas.microsoft.com/office/powerpoint/2010/main" val="230417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4">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F0FA2-FF5C-B24F-A4E7-AA7B52D47D94}"/>
              </a:ext>
            </a:extLst>
          </p:cNvPr>
          <p:cNvSpPr>
            <a:spLocks noGrp="1"/>
          </p:cNvSpPr>
          <p:nvPr>
            <p:ph type="title"/>
          </p:nvPr>
        </p:nvSpPr>
        <p:spPr>
          <a:xfrm>
            <a:off x="556591" y="1741714"/>
            <a:ext cx="3518452" cy="4117749"/>
          </a:xfrm>
        </p:spPr>
        <p:txBody>
          <a:bodyPr anchor="t">
            <a:normAutofit/>
          </a:bodyPr>
          <a:lstStyle/>
          <a:p>
            <a:r>
              <a:rPr lang="en-US" dirty="0"/>
              <a:t>Contributions to the Field | The Current Research Gap</a:t>
            </a:r>
          </a:p>
        </p:txBody>
      </p:sp>
      <p:graphicFrame>
        <p:nvGraphicFramePr>
          <p:cNvPr id="5" name="Content Placeholder 2">
            <a:extLst>
              <a:ext uri="{FF2B5EF4-FFF2-40B4-BE49-F238E27FC236}">
                <a16:creationId xmlns:a16="http://schemas.microsoft.com/office/drawing/2014/main" id="{E91CA09D-B269-0617-53AA-89EF9751F341}"/>
              </a:ext>
            </a:extLst>
          </p:cNvPr>
          <p:cNvGraphicFramePr>
            <a:graphicFrameLocks noGrp="1"/>
          </p:cNvGraphicFramePr>
          <p:nvPr>
            <p:ph idx="1"/>
            <p:extLst>
              <p:ext uri="{D42A27DB-BD31-4B8C-83A1-F6EECF244321}">
                <p14:modId xmlns:p14="http://schemas.microsoft.com/office/powerpoint/2010/main" val="246448434"/>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A7BC6D19-7669-FE4A-8BA5-394D590BD12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9973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1490"/>
    </mc:Choice>
    <mc:Fallback>
      <p:transition spd="slow" advTm="15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4">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CF063D-C46C-FF41-AAF4-5CE5DF57050F}"/>
              </a:ext>
            </a:extLst>
          </p:cNvPr>
          <p:cNvSpPr>
            <a:spLocks noGrp="1"/>
          </p:cNvSpPr>
          <p:nvPr>
            <p:ph type="title"/>
          </p:nvPr>
        </p:nvSpPr>
        <p:spPr>
          <a:xfrm>
            <a:off x="556591" y="1741714"/>
            <a:ext cx="3518452" cy="4117749"/>
          </a:xfrm>
        </p:spPr>
        <p:txBody>
          <a:bodyPr anchor="t">
            <a:normAutofit/>
          </a:bodyPr>
          <a:lstStyle/>
          <a:p>
            <a:r>
              <a:rPr lang="en-US" dirty="0"/>
              <a:t>Literature Review:</a:t>
            </a:r>
          </a:p>
        </p:txBody>
      </p:sp>
      <p:graphicFrame>
        <p:nvGraphicFramePr>
          <p:cNvPr id="5" name="Content Placeholder 2">
            <a:extLst>
              <a:ext uri="{FF2B5EF4-FFF2-40B4-BE49-F238E27FC236}">
                <a16:creationId xmlns:a16="http://schemas.microsoft.com/office/drawing/2014/main" id="{3100699F-EA55-8015-75C5-FB0DBC505ACB}"/>
              </a:ext>
            </a:extLst>
          </p:cNvPr>
          <p:cNvGraphicFramePr>
            <a:graphicFrameLocks noGrp="1"/>
          </p:cNvGraphicFramePr>
          <p:nvPr>
            <p:ph idx="1"/>
            <p:extLst>
              <p:ext uri="{D42A27DB-BD31-4B8C-83A1-F6EECF244321}">
                <p14:modId xmlns:p14="http://schemas.microsoft.com/office/powerpoint/2010/main" val="1525550280"/>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94E48FA3-5753-B34E-AA59-3D8DBC004C9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7613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7731"/>
    </mc:Choice>
    <mc:Fallback>
      <p:transition spd="slow" advTm="3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77" name="Group 76">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78"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88E8088-BED2-CA44-9B11-D27124D36CE3}"/>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Distribution of Sources</a:t>
            </a:r>
            <a:endParaRPr lang="en-US" dirty="0"/>
          </a:p>
        </p:txBody>
      </p:sp>
      <p:pic>
        <p:nvPicPr>
          <p:cNvPr id="2054" name="Picture 6">
            <a:extLst>
              <a:ext uri="{FF2B5EF4-FFF2-40B4-BE49-F238E27FC236}">
                <a16:creationId xmlns:a16="http://schemas.microsoft.com/office/drawing/2014/main" id="{D21ED60A-191C-F746-B2FE-E2312ACB7D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5458" y="774774"/>
            <a:ext cx="5376368" cy="333334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A18B829-3F8C-6248-8829-46C1EB753B4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75551" y="781494"/>
            <a:ext cx="5376369" cy="331990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0098FD1-20F9-0E42-8BD5-4A86F15D64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0917174"/>
      </p:ext>
    </p:extLst>
  </p:cSld>
  <p:clrMapOvr>
    <a:masterClrMapping/>
  </p:clrMapOvr>
  <mc:AlternateContent xmlns:mc="http://schemas.openxmlformats.org/markup-compatibility/2006">
    <mc:Choice xmlns:p14="http://schemas.microsoft.com/office/powerpoint/2010/main" Requires="p14">
      <p:transition spd="slow" p14:dur="2000" advTm="29782"/>
    </mc:Choice>
    <mc:Fallback>
      <p:transition spd="slow" advTm="29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C1073-A18B-2C4A-91F5-0263C9623124}"/>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Research Question:</a:t>
            </a:r>
          </a:p>
        </p:txBody>
      </p:sp>
      <p:cxnSp>
        <p:nvCxnSpPr>
          <p:cNvPr id="13"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389203-45C7-BA48-AE2C-FA60121D5BF5}"/>
              </a:ext>
            </a:extLst>
          </p:cNvPr>
          <p:cNvSpPr>
            <a:spLocks noGrp="1"/>
          </p:cNvSpPr>
          <p:nvPr>
            <p:ph idx="1"/>
          </p:nvPr>
        </p:nvSpPr>
        <p:spPr>
          <a:xfrm>
            <a:off x="5146751" y="1218475"/>
            <a:ext cx="6080050" cy="4421051"/>
          </a:xfrm>
          <a:effectLst/>
        </p:spPr>
        <p:txBody>
          <a:bodyPr>
            <a:normAutofit/>
          </a:bodyPr>
          <a:lstStyle/>
          <a:p>
            <a:r>
              <a:rPr lang="en-CA" b="1" i="1" dirty="0"/>
              <a:t>RQ:</a:t>
            </a:r>
            <a:r>
              <a:rPr lang="en-CA" i="1" dirty="0"/>
              <a:t> </a:t>
            </a:r>
            <a:r>
              <a:rPr lang="en-CA" b="1" i="1" dirty="0"/>
              <a:t>What effect do culturally distinct Canadian locales have on how individuals perceived motivations of cyberbullying?</a:t>
            </a:r>
            <a:endParaRPr lang="en-US" i="1" dirty="0"/>
          </a:p>
        </p:txBody>
      </p:sp>
      <p:pic>
        <p:nvPicPr>
          <p:cNvPr id="5" name="Audio 4">
            <a:hlinkClick r:id="" action="ppaction://media"/>
            <a:extLst>
              <a:ext uri="{FF2B5EF4-FFF2-40B4-BE49-F238E27FC236}">
                <a16:creationId xmlns:a16="http://schemas.microsoft.com/office/drawing/2014/main" id="{DA669A03-FFA1-4C41-81C7-B55654E46A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16382014"/>
      </p:ext>
    </p:extLst>
  </p:cSld>
  <p:clrMapOvr>
    <a:masterClrMapping/>
  </p:clrMapOvr>
  <mc:AlternateContent xmlns:mc="http://schemas.openxmlformats.org/markup-compatibility/2006">
    <mc:Choice xmlns:p14="http://schemas.microsoft.com/office/powerpoint/2010/main" Requires="p14">
      <p:transition spd="slow" p14:dur="2000" advTm="26792"/>
    </mc:Choice>
    <mc:Fallback>
      <p:transition spd="slow" advTm="26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CA68F-4F23-8F45-9245-D855431BBA41}"/>
              </a:ext>
            </a:extLst>
          </p:cNvPr>
          <p:cNvSpPr>
            <a:spLocks noGrp="1"/>
          </p:cNvSpPr>
          <p:nvPr>
            <p:ph type="title"/>
          </p:nvPr>
        </p:nvSpPr>
        <p:spPr/>
        <p:txBody>
          <a:bodyPr/>
          <a:lstStyle/>
          <a:p>
            <a:r>
              <a:rPr lang="en-US" dirty="0"/>
              <a:t>Methodology | Locations of Interest</a:t>
            </a:r>
          </a:p>
        </p:txBody>
      </p:sp>
      <p:pic>
        <p:nvPicPr>
          <p:cNvPr id="6" name="Picture 5">
            <a:extLst>
              <a:ext uri="{FF2B5EF4-FFF2-40B4-BE49-F238E27FC236}">
                <a16:creationId xmlns:a16="http://schemas.microsoft.com/office/drawing/2014/main" id="{8DC0ACEA-506F-E446-8830-5C41B0FA8564}"/>
              </a:ext>
            </a:extLst>
          </p:cNvPr>
          <p:cNvPicPr>
            <a:picLocks noChangeAspect="1"/>
          </p:cNvPicPr>
          <p:nvPr/>
        </p:nvPicPr>
        <p:blipFill>
          <a:blip r:embed="rId4"/>
          <a:stretch>
            <a:fillRect/>
          </a:stretch>
        </p:blipFill>
        <p:spPr>
          <a:xfrm>
            <a:off x="1337248" y="2216390"/>
            <a:ext cx="9517504" cy="4536677"/>
          </a:xfrm>
          <a:prstGeom prst="rect">
            <a:avLst/>
          </a:prstGeom>
        </p:spPr>
      </p:pic>
      <p:pic>
        <p:nvPicPr>
          <p:cNvPr id="9" name="Audio 8">
            <a:hlinkClick r:id="" action="ppaction://media"/>
            <a:extLst>
              <a:ext uri="{FF2B5EF4-FFF2-40B4-BE49-F238E27FC236}">
                <a16:creationId xmlns:a16="http://schemas.microsoft.com/office/drawing/2014/main" id="{28F0F288-90E2-7648-A24B-BC4631B7D2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5683374"/>
      </p:ext>
    </p:extLst>
  </p:cSld>
  <p:clrMapOvr>
    <a:masterClrMapping/>
  </p:clrMapOvr>
  <mc:AlternateContent xmlns:mc="http://schemas.openxmlformats.org/markup-compatibility/2006">
    <mc:Choice xmlns:p14="http://schemas.microsoft.com/office/powerpoint/2010/main" Requires="p14">
      <p:transition spd="slow" p14:dur="2000" advTm="62696"/>
    </mc:Choice>
    <mc:Fallback>
      <p:transition spd="slow" advTm="62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BCA63-B3D3-E04D-B974-45CD4F9AFF82}"/>
              </a:ext>
            </a:extLst>
          </p:cNvPr>
          <p:cNvSpPr>
            <a:spLocks noGrp="1"/>
          </p:cNvSpPr>
          <p:nvPr>
            <p:ph type="title"/>
          </p:nvPr>
        </p:nvSpPr>
        <p:spPr>
          <a:xfrm>
            <a:off x="556591" y="1741714"/>
            <a:ext cx="3518452" cy="4117749"/>
          </a:xfrm>
        </p:spPr>
        <p:txBody>
          <a:bodyPr anchor="t">
            <a:normAutofit/>
          </a:bodyPr>
          <a:lstStyle/>
          <a:p>
            <a:r>
              <a:rPr lang="en-US" dirty="0"/>
              <a:t>Methodology | Survey Design</a:t>
            </a:r>
          </a:p>
        </p:txBody>
      </p:sp>
      <p:graphicFrame>
        <p:nvGraphicFramePr>
          <p:cNvPr id="5" name="Content Placeholder 2">
            <a:extLst>
              <a:ext uri="{FF2B5EF4-FFF2-40B4-BE49-F238E27FC236}">
                <a16:creationId xmlns:a16="http://schemas.microsoft.com/office/drawing/2014/main" id="{374EAB35-12A0-8CDD-94D6-F47172BB5A1A}"/>
              </a:ext>
            </a:extLst>
          </p:cNvPr>
          <p:cNvGraphicFramePr>
            <a:graphicFrameLocks noGrp="1"/>
          </p:cNvGraphicFramePr>
          <p:nvPr>
            <p:ph idx="1"/>
            <p:extLst>
              <p:ext uri="{D42A27DB-BD31-4B8C-83A1-F6EECF244321}">
                <p14:modId xmlns:p14="http://schemas.microsoft.com/office/powerpoint/2010/main" val="65684334"/>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18614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1C5E-2C49-B446-BA8A-FE58D07CB6E9}"/>
              </a:ext>
            </a:extLst>
          </p:cNvPr>
          <p:cNvSpPr>
            <a:spLocks noGrp="1"/>
          </p:cNvSpPr>
          <p:nvPr>
            <p:ph type="title"/>
          </p:nvPr>
        </p:nvSpPr>
        <p:spPr>
          <a:xfrm>
            <a:off x="810000" y="447188"/>
            <a:ext cx="10571998" cy="970450"/>
          </a:xfrm>
        </p:spPr>
        <p:txBody>
          <a:bodyPr>
            <a:normAutofit/>
          </a:bodyPr>
          <a:lstStyle/>
          <a:p>
            <a:r>
              <a:rPr lang="en-US" dirty="0"/>
              <a:t>Methodology | Survey Design</a:t>
            </a:r>
          </a:p>
        </p:txBody>
      </p:sp>
      <p:sp>
        <p:nvSpPr>
          <p:cNvPr id="3" name="Content Placeholder 2">
            <a:extLst>
              <a:ext uri="{FF2B5EF4-FFF2-40B4-BE49-F238E27FC236}">
                <a16:creationId xmlns:a16="http://schemas.microsoft.com/office/drawing/2014/main" id="{1395C4FF-04EC-6945-A47E-9CF879B77416}"/>
              </a:ext>
            </a:extLst>
          </p:cNvPr>
          <p:cNvSpPr>
            <a:spLocks noGrp="1"/>
          </p:cNvSpPr>
          <p:nvPr>
            <p:ph idx="1"/>
          </p:nvPr>
        </p:nvSpPr>
        <p:spPr>
          <a:xfrm>
            <a:off x="818713" y="2413000"/>
            <a:ext cx="7199220" cy="3632200"/>
          </a:xfrm>
        </p:spPr>
        <p:txBody>
          <a:bodyPr>
            <a:normAutofit/>
          </a:bodyPr>
          <a:lstStyle/>
          <a:p>
            <a:r>
              <a:rPr lang="en-US"/>
              <a:t>Due to the format of the questions and what is being asked, the data produced will be largely </a:t>
            </a:r>
            <a:r>
              <a:rPr lang="en-US" b="1"/>
              <a:t>qualitative with numeric description </a:t>
            </a:r>
            <a:r>
              <a:rPr lang="en-US"/>
              <a:t>meaning the outcome will be presented numerically the data type is still qualitative</a:t>
            </a:r>
          </a:p>
          <a:p>
            <a:r>
              <a:rPr lang="en-US"/>
              <a:t>Surveys will be distributed via social media platforms such as Facebook or Instagram since they offer very affordable, concise targeting that allows us to target our audience by location, age, sex</a:t>
            </a:r>
          </a:p>
          <a:p>
            <a:endParaRPr lang="en-US" b="1"/>
          </a:p>
        </p:txBody>
      </p:sp>
      <p:pic>
        <p:nvPicPr>
          <p:cNvPr id="7" name="Graphic 6" descr="Statistics">
            <a:extLst>
              <a:ext uri="{FF2B5EF4-FFF2-40B4-BE49-F238E27FC236}">
                <a16:creationId xmlns:a16="http://schemas.microsoft.com/office/drawing/2014/main" id="{FCCD5200-90A7-BB42-233C-D3524AFCC6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138" y="2814638"/>
            <a:ext cx="2913062" cy="2913062"/>
          </a:xfrm>
          <a:prstGeom prst="roundRect">
            <a:avLst>
              <a:gd name="adj" fmla="val 3876"/>
            </a:avLst>
          </a:prstGeom>
          <a:ln>
            <a:solidFill>
              <a:schemeClr val="accent1"/>
            </a:solidFill>
          </a:ln>
          <a:effectLst/>
        </p:spPr>
      </p:pic>
      <p:pic>
        <p:nvPicPr>
          <p:cNvPr id="9" name="Audio 8">
            <a:hlinkClick r:id="" action="ppaction://media"/>
            <a:extLst>
              <a:ext uri="{FF2B5EF4-FFF2-40B4-BE49-F238E27FC236}">
                <a16:creationId xmlns:a16="http://schemas.microsoft.com/office/drawing/2014/main" id="{3618C768-C969-3040-92A2-85BDF899B2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3679976"/>
      </p:ext>
    </p:extLst>
  </p:cSld>
  <p:clrMapOvr>
    <a:masterClrMapping/>
  </p:clrMapOvr>
  <mc:AlternateContent xmlns:mc="http://schemas.openxmlformats.org/markup-compatibility/2006">
    <mc:Choice xmlns:p14="http://schemas.microsoft.com/office/powerpoint/2010/main" Requires="p14">
      <p:transition spd="slow" p14:dur="2000" advTm="73388"/>
    </mc:Choice>
    <mc:Fallback>
      <p:transition spd="slow" advTm="73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8D6E-BB55-F744-A145-26BDBECE765C}"/>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Survey</a:t>
            </a:r>
            <a:br>
              <a:rPr lang="en-US" sz="3200" dirty="0">
                <a:solidFill>
                  <a:schemeClr val="tx1"/>
                </a:solidFill>
              </a:rPr>
            </a:br>
            <a:r>
              <a:rPr lang="en-US" sz="3200" dirty="0">
                <a:solidFill>
                  <a:schemeClr val="tx1"/>
                </a:solidFill>
              </a:rPr>
              <a:t>Questions</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EAE36-94BA-604B-88BD-94EC1DE4699A}"/>
              </a:ext>
            </a:extLst>
          </p:cNvPr>
          <p:cNvSpPr>
            <a:spLocks noGrp="1"/>
          </p:cNvSpPr>
          <p:nvPr>
            <p:ph idx="1"/>
          </p:nvPr>
        </p:nvSpPr>
        <p:spPr>
          <a:xfrm>
            <a:off x="5146751" y="1218475"/>
            <a:ext cx="6080050" cy="4421051"/>
          </a:xfrm>
          <a:effectLst/>
        </p:spPr>
        <p:txBody>
          <a:bodyPr>
            <a:normAutofit/>
          </a:bodyPr>
          <a:lstStyle/>
          <a:p>
            <a:r>
              <a:rPr lang="en-US" sz="1600"/>
              <a:t>Sample Questions:</a:t>
            </a:r>
          </a:p>
          <a:p>
            <a:pPr lvl="1"/>
            <a:r>
              <a:rPr lang="en-US" dirty="0"/>
              <a:t>Where is your permanent residence?</a:t>
            </a:r>
          </a:p>
          <a:p>
            <a:pPr lvl="1"/>
            <a:r>
              <a:rPr lang="en-US" dirty="0"/>
              <a:t>Have you been a victim of cyberbullying in the last year</a:t>
            </a:r>
          </a:p>
          <a:p>
            <a:pPr lvl="1"/>
            <a:r>
              <a:rPr lang="en-US" dirty="0"/>
              <a:t>Would you say your experiences were motivated by:</a:t>
            </a:r>
          </a:p>
          <a:p>
            <a:pPr lvl="2"/>
            <a:r>
              <a:rPr lang="en-US" sz="1600"/>
              <a:t>Sexuality</a:t>
            </a:r>
          </a:p>
          <a:p>
            <a:pPr lvl="2"/>
            <a:r>
              <a:rPr lang="en-US" sz="1600"/>
              <a:t>Race</a:t>
            </a:r>
          </a:p>
          <a:p>
            <a:pPr lvl="2"/>
            <a:r>
              <a:rPr lang="en-US" sz="1600"/>
              <a:t>Personal</a:t>
            </a:r>
          </a:p>
          <a:p>
            <a:pPr lvl="2"/>
            <a:r>
              <a:rPr lang="en-US" sz="1600"/>
              <a:t>Spiritual Belief</a:t>
            </a:r>
          </a:p>
          <a:p>
            <a:pPr lvl="2"/>
            <a:r>
              <a:rPr lang="en-US" sz="1600"/>
              <a:t>Politics</a:t>
            </a:r>
          </a:p>
          <a:p>
            <a:pPr lvl="2"/>
            <a:r>
              <a:rPr lang="en-US" sz="1600"/>
              <a:t>Other</a:t>
            </a:r>
          </a:p>
          <a:p>
            <a:pPr lvl="2"/>
            <a:endParaRPr lang="en-US" sz="1600"/>
          </a:p>
        </p:txBody>
      </p:sp>
      <p:pic>
        <p:nvPicPr>
          <p:cNvPr id="6" name="Audio 5">
            <a:hlinkClick r:id="" action="ppaction://media"/>
            <a:extLst>
              <a:ext uri="{FF2B5EF4-FFF2-40B4-BE49-F238E27FC236}">
                <a16:creationId xmlns:a16="http://schemas.microsoft.com/office/drawing/2014/main" id="{6D698B2A-84EE-344B-9F91-254ED39C42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7052590"/>
      </p:ext>
    </p:extLst>
  </p:cSld>
  <p:clrMapOvr>
    <a:masterClrMapping/>
  </p:clrMapOvr>
  <mc:AlternateContent xmlns:mc="http://schemas.openxmlformats.org/markup-compatibility/2006">
    <mc:Choice xmlns:p14="http://schemas.microsoft.com/office/powerpoint/2010/main" Requires="p14">
      <p:transition spd="slow" p14:dur="2000" advTm="45810"/>
    </mc:Choice>
    <mc:Fallback>
      <p:transition spd="slow" advTm="4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3325</TotalTime>
  <Words>841</Words>
  <Application>Microsoft Macintosh PowerPoint</Application>
  <PresentationFormat>Widescreen</PresentationFormat>
  <Paragraphs>68</Paragraphs>
  <Slides>17</Slides>
  <Notes>0</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Wingdings 2</vt:lpstr>
      <vt:lpstr>Quotable</vt:lpstr>
      <vt:lpstr>The Regional Demographic Influences Motivating Cyberbullying in Urban Centers Across Canada| Research Proposal</vt:lpstr>
      <vt:lpstr>Contributions to the Field | The Current Research Gap</vt:lpstr>
      <vt:lpstr>Literature Review:</vt:lpstr>
      <vt:lpstr>Distribution of Sources</vt:lpstr>
      <vt:lpstr>Research Question:</vt:lpstr>
      <vt:lpstr>Methodology | Locations of Interest</vt:lpstr>
      <vt:lpstr>Methodology | Survey Design</vt:lpstr>
      <vt:lpstr>Methodology | Survey Design</vt:lpstr>
      <vt:lpstr>Survey Questions</vt:lpstr>
      <vt:lpstr>Data Analysis</vt:lpstr>
      <vt:lpstr>Data Analysis</vt:lpstr>
      <vt:lpstr>Risks and Ethics</vt:lpstr>
      <vt:lpstr>Ethical Considerations</vt:lpstr>
      <vt:lpstr>Artifacts and Outcomes</vt:lpstr>
      <vt:lpstr>Timeline Estimates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Global Motivations of Cyberbullying | Research Proposal</dc:title>
  <dc:creator>Miller, Simon</dc:creator>
  <cp:lastModifiedBy>Miller, Simon</cp:lastModifiedBy>
  <cp:revision>6</cp:revision>
  <dcterms:created xsi:type="dcterms:W3CDTF">2022-03-22T22:17:34Z</dcterms:created>
  <dcterms:modified xsi:type="dcterms:W3CDTF">2022-03-29T23:55:59Z</dcterms:modified>
</cp:coreProperties>
</file>